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9"/>
  </p:notesMasterIdLst>
  <p:handoutMasterIdLst>
    <p:handoutMasterId r:id="rId20"/>
  </p:handoutMasterIdLst>
  <p:sldIdLst>
    <p:sldId id="277" r:id="rId6"/>
    <p:sldId id="636" r:id="rId7"/>
    <p:sldId id="646" r:id="rId8"/>
    <p:sldId id="647" r:id="rId9"/>
    <p:sldId id="302" r:id="rId10"/>
    <p:sldId id="497" r:id="rId11"/>
    <p:sldId id="642" r:id="rId12"/>
    <p:sldId id="643" r:id="rId13"/>
    <p:sldId id="648" r:id="rId14"/>
    <p:sldId id="649" r:id="rId15"/>
    <p:sldId id="650" r:id="rId16"/>
    <p:sldId id="652" r:id="rId17"/>
    <p:sldId id="644" r:id="rId1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636"/>
            <p14:sldId id="646"/>
            <p14:sldId id="647"/>
            <p14:sldId id="302"/>
            <p14:sldId id="497"/>
            <p14:sldId id="642"/>
            <p14:sldId id="643"/>
            <p14:sldId id="648"/>
            <p14:sldId id="649"/>
            <p14:sldId id="650"/>
            <p14:sldId id="652"/>
            <p14:sldId id="6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ermott, Elana R. (DESE)" initials="MER(" lastIdx="8" clrIdx="0">
    <p:extLst>
      <p:ext uri="{19B8F6BF-5375-455C-9EA6-DF929625EA0E}">
        <p15:presenceInfo xmlns:p15="http://schemas.microsoft.com/office/powerpoint/2012/main" userId="S::elana.r.mcdermott@mass.gov::08db17da-58ea-4558-982c-842d88497e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2F4"/>
    <a:srgbClr val="B5C8E9"/>
    <a:srgbClr val="8BA8DD"/>
    <a:srgbClr val="6B90D3"/>
    <a:srgbClr val="4E7ACA"/>
    <a:srgbClr val="3561B1"/>
    <a:srgbClr val="3F6FC5"/>
    <a:srgbClr val="2C5194"/>
    <a:srgbClr val="2D5397"/>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1" autoAdjust="0"/>
    <p:restoredTop sz="76657" autoAdjust="0"/>
  </p:normalViewPr>
  <p:slideViewPr>
    <p:cSldViewPr snapToGrid="0">
      <p:cViewPr varScale="1">
        <p:scale>
          <a:sx n="53" d="100"/>
          <a:sy n="53" d="100"/>
        </p:scale>
        <p:origin x="302" y="53"/>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2020/10/16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2020/10/16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39360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03765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82850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7582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6377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01438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7420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982563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990600"/>
            <a:ext cx="103632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6000" b="0">
                <a:solidFill>
                  <a:schemeClr val="tx1"/>
                </a:solidFill>
                <a:latin typeface="Franklin Gothic Demi" panose="020B0703020102020204" pitchFamily="34" charset="0"/>
              </a:defRPr>
            </a:lvl1pPr>
            <a:extLst/>
          </a:lstStyle>
          <a:p>
            <a:r>
              <a:rPr lang="en-US"/>
              <a:t>Click to edit Master title style</a:t>
            </a:r>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47619" y="6248401"/>
            <a:ext cx="2539581"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203200" y="6048376"/>
            <a:ext cx="8026400" cy="733425"/>
          </a:xfrm>
        </p:spPr>
        <p:txBody>
          <a:bodyPr anchor="b"/>
          <a:lstStyle>
            <a:lvl1pPr marL="119062" indent="0">
              <a:buNone/>
              <a:defRPr lang="en-US" sz="1600" kern="1200" baseline="0" dirty="0" smtClean="0">
                <a:solidFill>
                  <a:schemeClr val="bg2"/>
                </a:solidFill>
                <a:latin typeface="+mn-lt"/>
                <a:ea typeface="+mn-ea"/>
                <a:cs typeface="+mn-cs"/>
              </a:defRPr>
            </a:lvl1pPr>
          </a:lstStyle>
          <a:p>
            <a:r>
              <a:rPr lang="en-US"/>
              <a:t>Meeting Name — Month DD, YYYY</a:t>
            </a:r>
          </a:p>
        </p:txBody>
      </p:sp>
    </p:spTree>
    <p:extLst>
      <p:ext uri="{BB962C8B-B14F-4D97-AF65-F5344CB8AC3E}">
        <p14:creationId xmlns:p14="http://schemas.microsoft.com/office/powerpoint/2010/main" val="219333199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573617" y="690563"/>
            <a:ext cx="9448800" cy="609600"/>
          </a:xfrm>
          <a:prstGeom prst="rect">
            <a:avLst/>
          </a:prstGeom>
        </p:spPr>
        <p:txBody>
          <a:bodyPr rIns="45720" anchor="ctr"/>
          <a:lstStyle>
            <a:lvl1pPr>
              <a:defRPr sz="2400"/>
            </a:lvl1pPr>
            <a:extLst/>
          </a:lstStyle>
          <a:p>
            <a:pPr fontAlgn="auto">
              <a:spcAft>
                <a:spcPts val="0"/>
              </a:spcAft>
              <a:defRPr/>
            </a:pPr>
            <a:endParaRPr lang="en-US" sz="4000">
              <a:solidFill>
                <a:schemeClr val="bg1"/>
              </a:solidFill>
              <a:latin typeface="+mj-lt"/>
              <a:ea typeface="+mj-ea"/>
              <a:cs typeface="+mj-cs"/>
            </a:endParaRPr>
          </a:p>
        </p:txBody>
      </p:sp>
      <p:sp>
        <p:nvSpPr>
          <p:cNvPr id="6" name="Slide Number Placeholder 5"/>
          <p:cNvSpPr txBox="1">
            <a:spLocks/>
          </p:cNvSpPr>
          <p:nvPr/>
        </p:nvSpPr>
        <p:spPr>
          <a:xfrm>
            <a:off x="10972801" y="6477000"/>
            <a:ext cx="977900"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3" name="Content Placeholder 2"/>
          <p:cNvSpPr>
            <a:spLocks noGrp="1"/>
          </p:cNvSpPr>
          <p:nvPr>
            <p:ph idx="1"/>
          </p:nvPr>
        </p:nvSpPr>
        <p:spPr>
          <a:xfrm>
            <a:off x="508000" y="1600201"/>
            <a:ext cx="11176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406400" y="152400"/>
            <a:ext cx="11382963"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508000" y="533400"/>
            <a:ext cx="11176000" cy="838200"/>
          </a:xfrm>
        </p:spPr>
        <p:txBody>
          <a:bodyPr/>
          <a:lstStyle>
            <a:lvl1pPr>
              <a:defRPr sz="4000"/>
            </a:lvl1pPr>
          </a:lstStyle>
          <a:p>
            <a:r>
              <a:rPr lang="en-US"/>
              <a:t>Click to edit Master title style</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031597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12192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bwMode="invGray">
          <a:xfrm>
            <a:off x="0" y="1860550"/>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Slide Number Placeholder 5"/>
          <p:cNvSpPr txBox="1">
            <a:spLocks/>
          </p:cNvSpPr>
          <p:nvPr/>
        </p:nvSpPr>
        <p:spPr>
          <a:xfrm>
            <a:off x="10972801" y="6477000"/>
            <a:ext cx="977900"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10" name="Content Placeholder 2"/>
          <p:cNvSpPr>
            <a:spLocks noGrp="1"/>
          </p:cNvSpPr>
          <p:nvPr>
            <p:ph idx="1"/>
          </p:nvPr>
        </p:nvSpPr>
        <p:spPr>
          <a:xfrm>
            <a:off x="609600" y="2057401"/>
            <a:ext cx="111760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3"/>
          </p:nvPr>
        </p:nvSpPr>
        <p:spPr>
          <a:xfrm>
            <a:off x="301037" y="152400"/>
            <a:ext cx="11382963"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406400" y="609600"/>
            <a:ext cx="11176000" cy="1219200"/>
          </a:xfrm>
        </p:spPr>
        <p:txBody>
          <a:bodyPr/>
          <a:lstStyle>
            <a:lvl1pPr>
              <a:lnSpc>
                <a:spcPts val="4200"/>
              </a:lnSpc>
              <a:defRPr sz="4000"/>
            </a:lvl1pPr>
          </a:lstStyle>
          <a:p>
            <a:r>
              <a:rPr lang="en-US"/>
              <a:t>Click to edit Master title style</a:t>
            </a:r>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11317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711200" y="118872"/>
            <a:ext cx="10972800"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tx2"/>
                </a:solidFill>
              </a:defRPr>
            </a:lvl1pPr>
            <a:extLst/>
          </a:lstStyle>
          <a:p>
            <a:r>
              <a:rPr lang="en-US"/>
              <a:t>Click to edit Master title style</a:t>
            </a:r>
          </a:p>
        </p:txBody>
      </p:sp>
      <p:sp>
        <p:nvSpPr>
          <p:cNvPr id="3" name="Text Placeholder 2"/>
          <p:cNvSpPr>
            <a:spLocks noGrp="1"/>
          </p:cNvSpPr>
          <p:nvPr>
            <p:ph type="body" idx="1"/>
          </p:nvPr>
        </p:nvSpPr>
        <p:spPr>
          <a:xfrm>
            <a:off x="698680" y="1828800"/>
            <a:ext cx="10985321"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extLst>
      <p:ext uri="{BB962C8B-B14F-4D97-AF65-F5344CB8AC3E}">
        <p14:creationId xmlns:p14="http://schemas.microsoft.com/office/powerpoint/2010/main" val="103624362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10972801" y="6477000"/>
            <a:ext cx="977900"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3" name="Content Placeholder 2"/>
          <p:cNvSpPr>
            <a:spLocks noGrp="1"/>
          </p:cNvSpPr>
          <p:nvPr>
            <p:ph sz="half" idx="1"/>
          </p:nvPr>
        </p:nvSpPr>
        <p:spPr>
          <a:xfrm>
            <a:off x="406400" y="1773936"/>
            <a:ext cx="5588000" cy="4623816"/>
          </a:xfrm>
        </p:spPr>
        <p:txBody>
          <a:bodyPr lIns="91440"/>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486400" cy="4623816"/>
          </a:xfrm>
        </p:spPr>
        <p:txBody>
          <a:bodyPr/>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8"/>
          <p:cNvSpPr>
            <a:spLocks noGrp="1"/>
          </p:cNvSpPr>
          <p:nvPr>
            <p:ph type="body" sz="quarter" idx="16"/>
          </p:nvPr>
        </p:nvSpPr>
        <p:spPr>
          <a:xfrm>
            <a:off x="304800" y="152400"/>
            <a:ext cx="11176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3" name="Title 11"/>
          <p:cNvSpPr>
            <a:spLocks noGrp="1"/>
          </p:cNvSpPr>
          <p:nvPr>
            <p:ph type="title"/>
          </p:nvPr>
        </p:nvSpPr>
        <p:spPr>
          <a:xfrm>
            <a:off x="406400" y="533400"/>
            <a:ext cx="10972800" cy="838200"/>
          </a:xfrm>
        </p:spPr>
        <p:txBody>
          <a:bodyPr/>
          <a:lstStyle>
            <a:lvl1pPr>
              <a:defRPr sz="4000"/>
            </a:lvl1pPr>
          </a:lstStyle>
          <a:p>
            <a:r>
              <a:rPr lang="en-US"/>
              <a:t>Click to edit Master title style</a:t>
            </a:r>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987121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10972801" y="6477000"/>
            <a:ext cx="977900"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10" name="Text Placeholder 8"/>
          <p:cNvSpPr>
            <a:spLocks noGrp="1"/>
          </p:cNvSpPr>
          <p:nvPr>
            <p:ph type="body" sz="quarter" idx="16"/>
          </p:nvPr>
        </p:nvSpPr>
        <p:spPr>
          <a:xfrm>
            <a:off x="304800" y="152400"/>
            <a:ext cx="11176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406400" y="533400"/>
            <a:ext cx="10972800" cy="838200"/>
          </a:xfrm>
        </p:spPr>
        <p:txBody>
          <a:bodyPr/>
          <a:lstStyle>
            <a:lvl1pPr>
              <a:defRPr sz="4000"/>
            </a:lvl1pPr>
          </a:lstStyle>
          <a:p>
            <a:r>
              <a:rPr lang="en-US"/>
              <a:t>Click to edit Master title style</a:t>
            </a:r>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43579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10972801" y="6477000"/>
            <a:ext cx="977900"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87068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4800" y="6248400"/>
            <a:ext cx="7315200" cy="457200"/>
          </a:xfrm>
        </p:spPr>
        <p:txBody>
          <a:bodyPr lIns="118872" tIns="0" rIns="45720" bIns="0" anchor="b"/>
          <a:lstStyle>
            <a:lvl1pPr marL="0" indent="0" algn="l">
              <a:buNone/>
              <a:defRPr sz="1600" b="0" baseline="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Meeting Name — Month DD, YYYY</a:t>
            </a:r>
          </a:p>
        </p:txBody>
      </p:sp>
      <p:sp>
        <p:nvSpPr>
          <p:cNvPr id="4" name="Picture Placeholder 3"/>
          <p:cNvSpPr>
            <a:spLocks noGrp="1"/>
          </p:cNvSpPr>
          <p:nvPr>
            <p:ph type="pic" sz="quarter" idx="10"/>
          </p:nvPr>
        </p:nvSpPr>
        <p:spPr>
          <a:xfrm>
            <a:off x="0" y="-91440"/>
            <a:ext cx="12192000" cy="6144768"/>
          </a:xfrm>
          <a:solidFill>
            <a:schemeClr val="bg2"/>
          </a:solidFill>
        </p:spPr>
        <p:txBody>
          <a:bodyPr/>
          <a:lstStyle/>
          <a:p>
            <a:r>
              <a:rPr lang="en-US"/>
              <a:t>Click icon to add picture</a:t>
            </a:r>
          </a:p>
        </p:txBody>
      </p:sp>
      <p:sp>
        <p:nvSpPr>
          <p:cNvPr id="7" name="Rectangle 6"/>
          <p:cNvSpPr/>
          <p:nvPr userDrawn="1"/>
        </p:nvSpPr>
        <p:spPr bwMode="invGray">
          <a:xfrm>
            <a:off x="0" y="6049962"/>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47619" y="6248401"/>
            <a:ext cx="2539581" cy="504741"/>
          </a:xfrm>
          <a:prstGeom prst="rect">
            <a:avLst/>
          </a:prstGeom>
          <a:noFill/>
          <a:ln w="9525">
            <a:noFill/>
            <a:miter lim="800000"/>
            <a:headEnd/>
            <a:tailEnd/>
          </a:ln>
        </p:spPr>
      </p:pic>
    </p:spTree>
    <p:extLst>
      <p:ext uri="{BB962C8B-B14F-4D97-AF65-F5344CB8AC3E}">
        <p14:creationId xmlns:p14="http://schemas.microsoft.com/office/powerpoint/2010/main" val="293531360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838200" y="6292694"/>
            <a:ext cx="9312000" cy="246221"/>
          </a:xfrm>
        </p:spPr>
        <p:txBody>
          <a:bodyPr>
            <a:normAutofit/>
          </a:bodyPr>
          <a:lstStyle>
            <a:lvl1pPr marL="0" indent="0">
              <a:buNone/>
              <a:defRPr sz="750" baseline="0"/>
            </a:lvl1pPr>
          </a:lstStyle>
          <a:p>
            <a:pPr lvl="0"/>
            <a:r>
              <a:rPr lang="en-US"/>
              <a:t>Click to add source</a:t>
            </a:r>
          </a:p>
        </p:txBody>
      </p:sp>
      <p:sp>
        <p:nvSpPr>
          <p:cNvPr id="7"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solidFill>
                  <a:srgbClr val="141414">
                    <a:tint val="75000"/>
                  </a:srgbClr>
                </a:solidFill>
              </a:rPr>
              <a:t>Date</a:t>
            </a:r>
          </a:p>
        </p:txBody>
      </p:sp>
      <p:sp>
        <p:nvSpPr>
          <p:cNvPr id="8"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141414">
                  <a:tint val="75000"/>
                </a:srgbClr>
              </a:solidFill>
            </a:endParaRPr>
          </a:p>
        </p:txBody>
      </p:sp>
      <p:sp>
        <p:nvSpPr>
          <p:cNvPr id="24" name="Slide Number Placeholder 5"/>
          <p:cNvSpPr>
            <a:spLocks noGrp="1"/>
          </p:cNvSpPr>
          <p:nvPr>
            <p:ph type="sldNum" sz="quarter" idx="4"/>
          </p:nvPr>
        </p:nvSpPr>
        <p:spPr>
          <a:xfrm>
            <a:off x="8610600" y="6264278"/>
            <a:ext cx="2743200" cy="365125"/>
          </a:xfrm>
          <a:prstGeom prst="rect">
            <a:avLst/>
          </a:prstGeom>
        </p:spPr>
        <p:txBody>
          <a:bodyPr vert="horz" lIns="91440" tIns="45720" rIns="91440" bIns="45720" rtlCol="0" anchor="ctr"/>
          <a:lstStyle>
            <a:lvl1pPr algn="r">
              <a:defRPr sz="788">
                <a:solidFill>
                  <a:schemeClr val="accent1"/>
                </a:solidFill>
                <a:latin typeface="+mn-lt"/>
              </a:defRPr>
            </a:lvl1pPr>
          </a:lstStyle>
          <a:p>
            <a:fld id="{ADB5EE19-2DDD-0949-9666-AAFFBAB67E53}" type="slidenum">
              <a:rPr lang="en-US" smtClean="0"/>
              <a:pPr/>
              <a:t>‹#›</a:t>
            </a:fld>
            <a:endParaRPr lang="en-US"/>
          </a:p>
        </p:txBody>
      </p:sp>
      <p:cxnSp>
        <p:nvCxnSpPr>
          <p:cNvPr id="25" name="Straight Connector 24"/>
          <p:cNvCxnSpPr/>
          <p:nvPr userDrawn="1"/>
        </p:nvCxnSpPr>
        <p:spPr>
          <a:xfrm>
            <a:off x="838201" y="6538912"/>
            <a:ext cx="99144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hape 2"/>
          <p:cNvSpPr/>
          <p:nvPr userDrawn="1"/>
        </p:nvSpPr>
        <p:spPr>
          <a:xfrm>
            <a:off x="-5" y="1160272"/>
            <a:ext cx="12192001" cy="54864"/>
          </a:xfrm>
          <a:prstGeom prst="rect">
            <a:avLst/>
          </a:prstGeom>
          <a:solidFill>
            <a:srgbClr val="F9CE20"/>
          </a:solidFill>
          <a:ln w="12700">
            <a:miter lim="400000"/>
          </a:ln>
        </p:spPr>
        <p:txBody>
          <a:bodyPr lIns="34289" tIns="34289" rIns="34289" bIns="34289" anchor="ctr"/>
          <a:lstStyle/>
          <a:p>
            <a:pPr algn="ctr">
              <a:defRPr>
                <a:solidFill>
                  <a:srgbClr val="FFFFFF"/>
                </a:solidFill>
                <a:latin typeface="Verdana"/>
                <a:ea typeface="Verdana"/>
                <a:cs typeface="Verdana"/>
                <a:sym typeface="Verdana"/>
              </a:defRPr>
            </a:pPr>
            <a:endParaRPr sz="1350"/>
          </a:p>
        </p:txBody>
      </p:sp>
      <p:sp>
        <p:nvSpPr>
          <p:cNvPr id="16" name="Shape 3"/>
          <p:cNvSpPr/>
          <p:nvPr userDrawn="1"/>
        </p:nvSpPr>
        <p:spPr>
          <a:xfrm>
            <a:off x="-5" y="1041400"/>
            <a:ext cx="12192001" cy="118872"/>
          </a:xfrm>
          <a:prstGeom prst="rect">
            <a:avLst/>
          </a:prstGeom>
          <a:solidFill>
            <a:srgbClr val="14558F"/>
          </a:solidFill>
          <a:ln w="12700">
            <a:miter lim="400000"/>
          </a:ln>
        </p:spPr>
        <p:txBody>
          <a:bodyPr lIns="34289" tIns="34289" rIns="34289" bIns="34289" anchor="ctr"/>
          <a:lstStyle/>
          <a:p>
            <a:pPr algn="ctr">
              <a:defRPr>
                <a:solidFill>
                  <a:srgbClr val="FFFFFF"/>
                </a:solidFill>
                <a:latin typeface="Verdana"/>
                <a:ea typeface="Verdana"/>
                <a:cs typeface="Verdana"/>
                <a:sym typeface="Verdana"/>
              </a:defRPr>
            </a:pPr>
            <a:endParaRPr sz="1350"/>
          </a:p>
        </p:txBody>
      </p:sp>
      <p:pic>
        <p:nvPicPr>
          <p:cNvPr id="21" name="image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936" y="143818"/>
            <a:ext cx="1076125" cy="807094"/>
          </a:xfrm>
          <a:prstGeom prst="ellipse">
            <a:avLst/>
          </a:prstGeom>
          <a:ln w="12700">
            <a:miter lim="400000"/>
          </a:ln>
        </p:spPr>
      </p:pic>
      <p:sp>
        <p:nvSpPr>
          <p:cNvPr id="26" name="Title Placeholder 15"/>
          <p:cNvSpPr>
            <a:spLocks noGrp="1"/>
          </p:cNvSpPr>
          <p:nvPr>
            <p:ph type="title" hasCustomPrompt="1"/>
          </p:nvPr>
        </p:nvSpPr>
        <p:spPr>
          <a:xfrm>
            <a:off x="2174179" y="264922"/>
            <a:ext cx="9119616" cy="373071"/>
          </a:xfrm>
          <a:prstGeom prst="rect">
            <a:avLst/>
          </a:prstGeom>
          <a:ln>
            <a:noFill/>
          </a:ln>
        </p:spPr>
        <p:txBody>
          <a:bodyPr vert="horz" lIns="91440" tIns="45720" rIns="91440" bIns="45720" rtlCol="0" anchor="ctr">
            <a:normAutofit/>
          </a:bodyPr>
          <a:lstStyle>
            <a:lvl1pPr algn="l">
              <a:defRPr sz="1500" baseline="0"/>
            </a:lvl1pPr>
          </a:lstStyle>
          <a:p>
            <a:r>
              <a:rPr lang="en-US"/>
              <a:t>Click to add title</a:t>
            </a:r>
          </a:p>
        </p:txBody>
      </p:sp>
      <p:sp>
        <p:nvSpPr>
          <p:cNvPr id="27" name="Content Placeholder 18"/>
          <p:cNvSpPr>
            <a:spLocks noGrp="1"/>
          </p:cNvSpPr>
          <p:nvPr>
            <p:ph sz="quarter" idx="10" hasCustomPrompt="1"/>
          </p:nvPr>
        </p:nvSpPr>
        <p:spPr>
          <a:xfrm>
            <a:off x="2174175" y="637993"/>
            <a:ext cx="9083040" cy="360679"/>
          </a:xfrm>
          <a:noFill/>
        </p:spPr>
        <p:txBody>
          <a:bodyPr>
            <a:normAutofit/>
          </a:bodyPr>
          <a:lstStyle>
            <a:lvl1pPr marL="171450" marR="0" indent="-171450" algn="l" defTabSz="685800" rtl="0" eaLnBrk="1" fontAlgn="auto" latinLnBrk="0" hangingPunct="1">
              <a:lnSpc>
                <a:spcPct val="90000"/>
              </a:lnSpc>
              <a:spcBef>
                <a:spcPts val="750"/>
              </a:spcBef>
              <a:spcAft>
                <a:spcPts val="0"/>
              </a:spcAft>
              <a:buClr>
                <a:schemeClr val="accent1"/>
              </a:buClr>
              <a:buSzTx/>
              <a:buNone/>
              <a:tabLst/>
              <a:defRPr sz="1200" baseline="0">
                <a:solidFill>
                  <a:schemeClr val="bg1"/>
                </a:solidFill>
                <a:latin typeface="+mn-lt"/>
              </a:defRPr>
            </a:lvl1pPr>
          </a:lstStyle>
          <a:p>
            <a:pPr marL="171450" marR="0" lvl="0" indent="-171450" algn="l" defTabSz="685800" rtl="0" eaLnBrk="1" fontAlgn="auto" latinLnBrk="0" hangingPunct="1">
              <a:lnSpc>
                <a:spcPct val="90000"/>
              </a:lnSpc>
              <a:spcBef>
                <a:spcPts val="750"/>
              </a:spcBef>
              <a:spcAft>
                <a:spcPts val="0"/>
              </a:spcAft>
              <a:buClr>
                <a:schemeClr val="accent1"/>
              </a:buClr>
              <a:buSzTx/>
              <a:tabLst/>
              <a:defRPr/>
            </a:pPr>
            <a:r>
              <a:rPr lang="en-US"/>
              <a:t>Click to add subtitle</a:t>
            </a:r>
          </a:p>
        </p:txBody>
      </p:sp>
    </p:spTree>
    <p:extLst>
      <p:ext uri="{BB962C8B-B14F-4D97-AF65-F5344CB8AC3E}">
        <p14:creationId xmlns:p14="http://schemas.microsoft.com/office/powerpoint/2010/main" val="320867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10/16/2020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bwMode="ltGray">
          <a:xfrm>
            <a:off x="0" y="1"/>
            <a:ext cx="12192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8" name="Title Placeholder 1"/>
          <p:cNvSpPr>
            <a:spLocks noGrp="1"/>
          </p:cNvSpPr>
          <p:nvPr>
            <p:ph type="title"/>
          </p:nvPr>
        </p:nvSpPr>
        <p:spPr bwMode="auto">
          <a:xfrm>
            <a:off x="406400" y="152400"/>
            <a:ext cx="11176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06400" y="1774825"/>
            <a:ext cx="11176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10938934" y="6477000"/>
            <a:ext cx="977900"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extLst>
      <p:ext uri="{BB962C8B-B14F-4D97-AF65-F5344CB8AC3E}">
        <p14:creationId xmlns:p14="http://schemas.microsoft.com/office/powerpoint/2010/main" val="19175340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www2.census.gov/programs-surveys/demo/technical-documentation/hhp/Phase2_Source_and_Accuracy-Week_14.pdf" TargetMode="External"/><Relationship Id="rId4" Type="http://schemas.openxmlformats.org/officeDocument/2006/relationships/hyperlink" Target="https://www2.census.gov/programs-surveys/demo/tables/hhp/2020/wk14/educ6_week14.xls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Evidence Based Decision Making in MA Public Education</a:t>
            </a:r>
          </a:p>
        </p:txBody>
      </p:sp>
      <p:sp>
        <p:nvSpPr>
          <p:cNvPr id="3" name="Subtitle 2"/>
          <p:cNvSpPr>
            <a:spLocks noGrp="1"/>
          </p:cNvSpPr>
          <p:nvPr>
            <p:ph type="subTitle" idx="1"/>
          </p:nvPr>
        </p:nvSpPr>
        <p:spPr>
          <a:xfrm>
            <a:off x="5416335" y="3891853"/>
            <a:ext cx="6659592" cy="826214"/>
          </a:xfrm>
        </p:spPr>
        <p:txBody>
          <a:bodyPr/>
          <a:lstStyle/>
          <a:p>
            <a:r>
              <a:rPr lang="en-US" dirty="0"/>
              <a:t>DESE-DHE Collaboration on SLDS</a:t>
            </a:r>
          </a:p>
        </p:txBody>
      </p:sp>
      <p:pic>
        <p:nvPicPr>
          <p:cNvPr id="5" name="Picture 4" descr="A close up of a logo&#10;&#10;Description automatically generated">
            <a:extLst>
              <a:ext uri="{FF2B5EF4-FFF2-40B4-BE49-F238E27FC236}">
                <a16:creationId xmlns:a16="http://schemas.microsoft.com/office/drawing/2014/main" id="{49C6A17F-A364-4624-9B1C-98EB4F886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60" y="5744586"/>
            <a:ext cx="3402013" cy="895267"/>
          </a:xfrm>
          <a:prstGeom prst="rect">
            <a:avLst/>
          </a:prstGeom>
        </p:spPr>
      </p:pic>
      <p:pic>
        <p:nvPicPr>
          <p:cNvPr id="1026" name="Picture 2" descr="An Overview of the 2015 SLDS Grants - eScholar">
            <a:extLst>
              <a:ext uri="{FF2B5EF4-FFF2-40B4-BE49-F238E27FC236}">
                <a16:creationId xmlns:a16="http://schemas.microsoft.com/office/drawing/2014/main" id="{05DE3677-D437-4DF8-945B-4991C16CD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543" y="5051736"/>
            <a:ext cx="1853911" cy="1588117"/>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603FCED-7D03-4972-A206-89D5A5FDFC4F}"/>
              </a:ext>
            </a:extLst>
          </p:cNvPr>
          <p:cNvSpPr txBox="1">
            <a:spLocks/>
          </p:cNvSpPr>
          <p:nvPr/>
        </p:nvSpPr>
        <p:spPr>
          <a:xfrm>
            <a:off x="8167543" y="4525254"/>
            <a:ext cx="3749637" cy="470198"/>
          </a:xfrm>
          <a:prstGeom prst="rect">
            <a:avLst/>
          </a:prstGeom>
          <a:noFill/>
        </p:spPr>
        <p:txBody>
          <a:bodyPr vert="horz" wrap="square" lIns="91440" tIns="45720" rIns="91440" bIns="45720" rtlCol="0" anchor="t" anchorCtr="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lang="zh-CN" altLang="en-US" sz="2400" kern="1200" baseline="0" dirty="0">
                <a:solidFill>
                  <a:schemeClr val="bg1"/>
                </a:solidFill>
                <a:latin typeface="Segoe" panose="020B0503040204020203" pitchFamily="34" charset="0"/>
                <a:ea typeface="+mn-ea"/>
                <a:cs typeface="Segoe" panose="020B0503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10000"/>
                  </a:schemeClr>
                </a:solidFill>
              </a:rPr>
              <a:t>October 2020 BHE update</a:t>
            </a:r>
          </a:p>
          <a:p>
            <a:endParaRPr lang="en-US" dirty="0">
              <a:solidFill>
                <a:schemeClr val="bg2">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CD8F-4EA2-4891-B522-84DC3A3DE950}"/>
              </a:ext>
            </a:extLst>
          </p:cNvPr>
          <p:cNvSpPr>
            <a:spLocks noGrp="1"/>
          </p:cNvSpPr>
          <p:nvPr>
            <p:ph type="title"/>
          </p:nvPr>
        </p:nvSpPr>
        <p:spPr>
          <a:xfrm>
            <a:off x="429721" y="288925"/>
            <a:ext cx="11923306" cy="884266"/>
          </a:xfrm>
        </p:spPr>
        <p:txBody>
          <a:bodyPr/>
          <a:lstStyle/>
          <a:p>
            <a:r>
              <a:rPr lang="en-US" dirty="0"/>
              <a:t>Stability in Student Enrollment in the Top-4 Enrollment Colleges</a:t>
            </a:r>
          </a:p>
        </p:txBody>
      </p:sp>
      <p:sp>
        <p:nvSpPr>
          <p:cNvPr id="4" name="Slide Number Placeholder 3">
            <a:extLst>
              <a:ext uri="{FF2B5EF4-FFF2-40B4-BE49-F238E27FC236}">
                <a16:creationId xmlns:a16="http://schemas.microsoft.com/office/drawing/2014/main" id="{588B3211-FA50-4E5D-B508-AD68721651CB}"/>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5" name="Content Placeholder 4">
            <a:extLst>
              <a:ext uri="{FF2B5EF4-FFF2-40B4-BE49-F238E27FC236}">
                <a16:creationId xmlns:a16="http://schemas.microsoft.com/office/drawing/2014/main" id="{FCC69774-5D20-452C-B85B-FD70C3E1D7F6}"/>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9562"/>
          <a:stretch/>
        </p:blipFill>
        <p:spPr bwMode="auto">
          <a:xfrm>
            <a:off x="1224950" y="1173192"/>
            <a:ext cx="9126748" cy="5548282"/>
          </a:xfrm>
          <a:prstGeom prst="rect">
            <a:avLst/>
          </a:prstGeom>
          <a:noFill/>
          <a:ln>
            <a:noFill/>
          </a:ln>
        </p:spPr>
      </p:pic>
    </p:spTree>
    <p:extLst>
      <p:ext uri="{BB962C8B-B14F-4D97-AF65-F5344CB8AC3E}">
        <p14:creationId xmlns:p14="http://schemas.microsoft.com/office/powerpoint/2010/main" val="338147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31CC-5E75-427D-8AA7-385C682B7F92}"/>
              </a:ext>
            </a:extLst>
          </p:cNvPr>
          <p:cNvSpPr>
            <a:spLocks noGrp="1"/>
          </p:cNvSpPr>
          <p:nvPr>
            <p:ph type="title"/>
          </p:nvPr>
        </p:nvSpPr>
        <p:spPr/>
        <p:txBody>
          <a:bodyPr/>
          <a:lstStyle/>
          <a:p>
            <a:r>
              <a:rPr lang="en-US" dirty="0"/>
              <a:t>Probability of Enrollment in MA Community College</a:t>
            </a:r>
          </a:p>
        </p:txBody>
      </p:sp>
      <p:sp>
        <p:nvSpPr>
          <p:cNvPr id="4" name="Slide Number Placeholder 3">
            <a:extLst>
              <a:ext uri="{FF2B5EF4-FFF2-40B4-BE49-F238E27FC236}">
                <a16:creationId xmlns:a16="http://schemas.microsoft.com/office/drawing/2014/main" id="{D6942686-D6C8-4101-B41B-6579052AE9D8}"/>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8" name="Content Placeholder 7" descr="Chart, bar chart&#10;&#10;Description automatically generated">
            <a:extLst>
              <a:ext uri="{FF2B5EF4-FFF2-40B4-BE49-F238E27FC236}">
                <a16:creationId xmlns:a16="http://schemas.microsoft.com/office/drawing/2014/main" id="{7DAFC02A-682D-4EE9-8208-07B4D525C79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284"/>
          <a:stretch/>
        </p:blipFill>
        <p:spPr>
          <a:xfrm>
            <a:off x="1565753" y="1167084"/>
            <a:ext cx="8693063" cy="5786671"/>
          </a:xfrm>
        </p:spPr>
      </p:pic>
    </p:spTree>
    <p:extLst>
      <p:ext uri="{BB962C8B-B14F-4D97-AF65-F5344CB8AC3E}">
        <p14:creationId xmlns:p14="http://schemas.microsoft.com/office/powerpoint/2010/main" val="269707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31CC-5E75-427D-8AA7-385C682B7F92}"/>
              </a:ext>
            </a:extLst>
          </p:cNvPr>
          <p:cNvSpPr>
            <a:spLocks noGrp="1"/>
          </p:cNvSpPr>
          <p:nvPr>
            <p:ph type="title"/>
          </p:nvPr>
        </p:nvSpPr>
        <p:spPr/>
        <p:txBody>
          <a:bodyPr/>
          <a:lstStyle/>
          <a:p>
            <a:r>
              <a:rPr lang="en-US" dirty="0"/>
              <a:t>Probability of Enrollment in MA Public College</a:t>
            </a:r>
          </a:p>
        </p:txBody>
      </p:sp>
      <p:sp>
        <p:nvSpPr>
          <p:cNvPr id="4" name="Slide Number Placeholder 3">
            <a:extLst>
              <a:ext uri="{FF2B5EF4-FFF2-40B4-BE49-F238E27FC236}">
                <a16:creationId xmlns:a16="http://schemas.microsoft.com/office/drawing/2014/main" id="{D6942686-D6C8-4101-B41B-6579052AE9D8}"/>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pic>
        <p:nvPicPr>
          <p:cNvPr id="7" name="Content Placeholder 6" descr="Chart, bar chart&#10;&#10;Description automatically generated">
            <a:extLst>
              <a:ext uri="{FF2B5EF4-FFF2-40B4-BE49-F238E27FC236}">
                <a16:creationId xmlns:a16="http://schemas.microsoft.com/office/drawing/2014/main" id="{24D64DB4-2B03-463B-8F7E-DCD06F9525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329"/>
          <a:stretch/>
        </p:blipFill>
        <p:spPr>
          <a:xfrm>
            <a:off x="1861457" y="1066844"/>
            <a:ext cx="8686799" cy="5846392"/>
          </a:xfrm>
        </p:spPr>
      </p:pic>
    </p:spTree>
    <p:extLst>
      <p:ext uri="{BB962C8B-B14F-4D97-AF65-F5344CB8AC3E}">
        <p14:creationId xmlns:p14="http://schemas.microsoft.com/office/powerpoint/2010/main" val="285748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CC8D-AC59-4B5B-B5D8-DAE5C9A297C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D2DC216-E31E-4046-AF00-50C006BAE604}"/>
              </a:ext>
            </a:extLst>
          </p:cNvPr>
          <p:cNvSpPr>
            <a:spLocks noGrp="1"/>
          </p:cNvSpPr>
          <p:nvPr>
            <p:ph idx="1"/>
          </p:nvPr>
        </p:nvSpPr>
        <p:spPr>
          <a:xfrm>
            <a:off x="314793" y="1230403"/>
            <a:ext cx="11623922" cy="5338672"/>
          </a:xfrm>
        </p:spPr>
        <p:txBody>
          <a:bodyPr/>
          <a:lstStyle/>
          <a:p>
            <a:r>
              <a:rPr lang="en-US" dirty="0"/>
              <a:t>Initial Report – Long-term pipeline and class of 2020/2021</a:t>
            </a:r>
          </a:p>
          <a:p>
            <a:pPr lvl="1"/>
            <a:r>
              <a:rPr lang="en-US" dirty="0"/>
              <a:t>Collaboration between DESE and DHE</a:t>
            </a:r>
          </a:p>
          <a:p>
            <a:pPr lvl="1"/>
            <a:r>
              <a:rPr lang="en-US" dirty="0"/>
              <a:t>Describe multi-year patterns in MA college pipeline</a:t>
            </a:r>
          </a:p>
          <a:p>
            <a:pPr lvl="1"/>
            <a:r>
              <a:rPr lang="en-US" dirty="0"/>
              <a:t>Rapid response to target graduating class of 2021</a:t>
            </a:r>
          </a:p>
          <a:p>
            <a:pPr marL="457200" lvl="1" indent="0">
              <a:buNone/>
            </a:pPr>
            <a:endParaRPr lang="en-US" dirty="0"/>
          </a:p>
          <a:p>
            <a:r>
              <a:rPr lang="en-US" dirty="0"/>
              <a:t>Action</a:t>
            </a:r>
          </a:p>
          <a:p>
            <a:pPr lvl="1"/>
            <a:r>
              <a:rPr lang="en-US" dirty="0"/>
              <a:t>We intend to hold a special meeting of the joint Boards to discuss progress and opportunities, both for SLDS overall and for the Class of 2021 challenge, in approximately January 2021</a:t>
            </a:r>
          </a:p>
          <a:p>
            <a:pPr lvl="1"/>
            <a:r>
              <a:rPr lang="en-US" dirty="0"/>
              <a:t>Create systems of support to strengthen this pipeline </a:t>
            </a:r>
          </a:p>
          <a:p>
            <a:pPr lvl="1"/>
            <a:endParaRPr lang="en-US" dirty="0"/>
          </a:p>
        </p:txBody>
      </p:sp>
      <p:sp>
        <p:nvSpPr>
          <p:cNvPr id="4" name="Slide Number Placeholder 3">
            <a:extLst>
              <a:ext uri="{FF2B5EF4-FFF2-40B4-BE49-F238E27FC236}">
                <a16:creationId xmlns:a16="http://schemas.microsoft.com/office/drawing/2014/main" id="{DDC80D3B-9647-4BF4-A541-4F1C9DA938A0}"/>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65718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122" name="think-cell Slide" r:id="rId6" imgW="359" imgH="360" progId="TCLayout.ActiveDocument.1">
                  <p:embed/>
                </p:oleObj>
              </mc:Choice>
              <mc:Fallback>
                <p:oleObj name="think-cell Slide" r:id="rId6" imgW="359" imgH="360" progId="TCLayout.ActiveDocument.1">
                  <p:embed/>
                  <p:pic>
                    <p:nvPicPr>
                      <p:cNvPr id="5" name="Object 4"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50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title"/>
          </p:nvPr>
        </p:nvSpPr>
        <p:spPr/>
        <p:txBody>
          <a:bodyPr>
            <a:normAutofit/>
          </a:bodyPr>
          <a:lstStyle/>
          <a:p>
            <a:r>
              <a:rPr lang="en-US" dirty="0"/>
              <a:t>Evidence Based Policymaking Effort (BHE/DHE Progress to Date)</a:t>
            </a:r>
          </a:p>
        </p:txBody>
      </p:sp>
      <p:sp>
        <p:nvSpPr>
          <p:cNvPr id="15" name="Content Placeholder 8">
            <a:extLst>
              <a:ext uri="{FF2B5EF4-FFF2-40B4-BE49-F238E27FC236}">
                <a16:creationId xmlns:a16="http://schemas.microsoft.com/office/drawing/2014/main" id="{0718B05B-4159-4037-B151-A456B67D21BA}"/>
              </a:ext>
            </a:extLst>
          </p:cNvPr>
          <p:cNvSpPr>
            <a:spLocks noGrp="1"/>
          </p:cNvSpPr>
          <p:nvPr>
            <p:ph idx="1"/>
          </p:nvPr>
        </p:nvSpPr>
        <p:spPr>
          <a:xfrm>
            <a:off x="567743" y="1482294"/>
            <a:ext cx="11164592" cy="4318899"/>
          </a:xfrm>
        </p:spPr>
        <p:txBody>
          <a:bodyPr/>
          <a:lstStyle/>
          <a:p>
            <a:pPr marL="385763" indent="-385763">
              <a:spcBef>
                <a:spcPts val="900"/>
              </a:spcBef>
              <a:spcAft>
                <a:spcPts val="900"/>
              </a:spcAft>
              <a:buAutoNum type="arabicPeriod"/>
            </a:pPr>
            <a:r>
              <a:rPr lang="en-US" sz="2800" dirty="0"/>
              <a:t>Jan 2020. Established an evidence-based policymaking committee on each education board to build a tighter connection between department staff and board members on data-driven policy making</a:t>
            </a:r>
          </a:p>
          <a:p>
            <a:pPr marL="385763" indent="-385763">
              <a:spcBef>
                <a:spcPts val="900"/>
              </a:spcBef>
              <a:spcAft>
                <a:spcPts val="900"/>
              </a:spcAft>
              <a:buAutoNum type="arabicPeriod"/>
            </a:pPr>
            <a:r>
              <a:rPr lang="en-US" sz="2800" dirty="0"/>
              <a:t>Jointly approved a shared vision for evidence-based policy making across DHE and DESE, which includes commitments to: </a:t>
            </a:r>
          </a:p>
          <a:p>
            <a:pPr marL="598361" lvl="1" indent="-385763">
              <a:spcBef>
                <a:spcPts val="0"/>
              </a:spcBef>
            </a:pPr>
            <a:r>
              <a:rPr lang="en-US" dirty="0"/>
              <a:t>Using available data to strategically drive policy decisions</a:t>
            </a:r>
          </a:p>
          <a:p>
            <a:pPr marL="598361" lvl="1" indent="-385763">
              <a:spcBef>
                <a:spcPts val="0"/>
              </a:spcBef>
            </a:pPr>
            <a:r>
              <a:rPr lang="en-US" dirty="0"/>
              <a:t>Responsive data sharing with key stakeholders, including researchers</a:t>
            </a:r>
          </a:p>
          <a:p>
            <a:pPr marL="598361" lvl="1" indent="-385763">
              <a:spcBef>
                <a:spcPts val="0"/>
              </a:spcBef>
            </a:pPr>
            <a:r>
              <a:rPr lang="en-US" dirty="0"/>
              <a:t>Producing and sharing actionable findings with </a:t>
            </a:r>
            <a:r>
              <a:rPr lang="en-US" dirty="0">
                <a:ea typeface="Calibri" panose="020F0502020204030204" pitchFamily="34" charset="0"/>
                <a:cs typeface="Times New Roman" panose="02020603050405020304" pitchFamily="18" charset="0"/>
              </a:rPr>
              <a:t>end-users, including schools, institutions, and the communities that we serve</a:t>
            </a:r>
            <a:endParaRPr lang="en-US" dirty="0"/>
          </a:p>
        </p:txBody>
      </p:sp>
      <p:sp>
        <p:nvSpPr>
          <p:cNvPr id="7" name="Slide Number Placeholder 3">
            <a:extLst>
              <a:ext uri="{FF2B5EF4-FFF2-40B4-BE49-F238E27FC236}">
                <a16:creationId xmlns:a16="http://schemas.microsoft.com/office/drawing/2014/main" id="{2DF5871A-FF25-4E82-8089-B6AA100221D4}"/>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417253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ADE5-F336-4B5B-9C25-3CD22A8E4B7C}"/>
              </a:ext>
            </a:extLst>
          </p:cNvPr>
          <p:cNvSpPr>
            <a:spLocks noGrp="1"/>
          </p:cNvSpPr>
          <p:nvPr>
            <p:ph type="title"/>
          </p:nvPr>
        </p:nvSpPr>
        <p:spPr/>
        <p:txBody>
          <a:bodyPr/>
          <a:lstStyle/>
          <a:p>
            <a:r>
              <a:rPr lang="en-US" dirty="0"/>
              <a:t>Recent Progress</a:t>
            </a:r>
          </a:p>
        </p:txBody>
      </p:sp>
      <p:sp>
        <p:nvSpPr>
          <p:cNvPr id="3" name="Content Placeholder 2">
            <a:extLst>
              <a:ext uri="{FF2B5EF4-FFF2-40B4-BE49-F238E27FC236}">
                <a16:creationId xmlns:a16="http://schemas.microsoft.com/office/drawing/2014/main" id="{E280D834-4578-4646-A241-844043E0CB72}"/>
              </a:ext>
            </a:extLst>
          </p:cNvPr>
          <p:cNvSpPr>
            <a:spLocks noGrp="1"/>
          </p:cNvSpPr>
          <p:nvPr>
            <p:ph idx="1"/>
          </p:nvPr>
        </p:nvSpPr>
        <p:spPr>
          <a:xfrm>
            <a:off x="410514" y="1306604"/>
            <a:ext cx="11370972" cy="5049746"/>
          </a:xfrm>
        </p:spPr>
        <p:txBody>
          <a:bodyPr/>
          <a:lstStyle/>
          <a:p>
            <a:r>
              <a:rPr lang="en-US" dirty="0">
                <a:effectLst/>
                <a:latin typeface="+mn-lt"/>
                <a:ea typeface="Calibri" panose="020F0502020204030204" pitchFamily="34" charset="0"/>
              </a:rPr>
              <a:t>Orientation meeting for BHE working group members</a:t>
            </a:r>
          </a:p>
          <a:p>
            <a:pPr lvl="1"/>
            <a:r>
              <a:rPr lang="en-US" dirty="0">
                <a:effectLst/>
                <a:latin typeface="+mn-lt"/>
                <a:ea typeface="Calibri" panose="020F0502020204030204" pitchFamily="34" charset="0"/>
              </a:rPr>
              <a:t>Jonathan Keller and team brief BHE Chair Chris Gabrieli and BHE Members Alex Cortez and Ann Christensen (September 14</a:t>
            </a:r>
            <a:r>
              <a:rPr lang="en-US" baseline="30000" dirty="0">
                <a:effectLst/>
                <a:latin typeface="+mn-lt"/>
                <a:ea typeface="Calibri" panose="020F0502020204030204" pitchFamily="34" charset="0"/>
              </a:rPr>
              <a:t>th</a:t>
            </a:r>
            <a:r>
              <a:rPr lang="en-US" dirty="0">
                <a:effectLst/>
                <a:latin typeface="+mn-lt"/>
                <a:ea typeface="Calibri" panose="020F0502020204030204" pitchFamily="34" charset="0"/>
              </a:rPr>
              <a:t>).</a:t>
            </a:r>
          </a:p>
          <a:p>
            <a:pPr marL="0" indent="0">
              <a:buNone/>
            </a:pPr>
            <a:endParaRPr lang="en-US" dirty="0">
              <a:effectLst/>
              <a:latin typeface="+mn-lt"/>
              <a:ea typeface="Calibri" panose="020F0502020204030204" pitchFamily="34" charset="0"/>
            </a:endParaRPr>
          </a:p>
          <a:p>
            <a:r>
              <a:rPr lang="en-US" dirty="0">
                <a:effectLst/>
                <a:latin typeface="+mn-lt"/>
                <a:ea typeface="Calibri" panose="020F0502020204030204" pitchFamily="34" charset="0"/>
              </a:rPr>
              <a:t>SLDS Review - Core DHE and DESE staff meeting</a:t>
            </a:r>
          </a:p>
          <a:p>
            <a:pPr lvl="1"/>
            <a:r>
              <a:rPr lang="en-US" dirty="0">
                <a:effectLst/>
                <a:latin typeface="+mn-lt"/>
                <a:ea typeface="Calibri" panose="020F0502020204030204" pitchFamily="34" charset="0"/>
              </a:rPr>
              <a:t>Jonathan Keller, Matt Deninger (DESE), Chris Gabrieli, and Marty West (BESE) </a:t>
            </a:r>
          </a:p>
          <a:p>
            <a:pPr lvl="1"/>
            <a:r>
              <a:rPr lang="en-US" dirty="0">
                <a:latin typeface="+mn-lt"/>
                <a:ea typeface="Calibri" panose="020F0502020204030204" pitchFamily="34" charset="0"/>
              </a:rPr>
              <a:t>E</a:t>
            </a:r>
            <a:r>
              <a:rPr lang="en-US" dirty="0">
                <a:effectLst/>
                <a:latin typeface="+mn-lt"/>
                <a:ea typeface="Calibri" panose="020F0502020204030204" pitchFamily="34" charset="0"/>
              </a:rPr>
              <a:t>xamined a SWOB (Strengths, Weaknesses, Opportunities and Barriers) analysis of our SLDS (September 22</a:t>
            </a:r>
            <a:r>
              <a:rPr lang="en-US" baseline="30000" dirty="0">
                <a:effectLst/>
                <a:latin typeface="+mn-lt"/>
                <a:ea typeface="Calibri" panose="020F0502020204030204" pitchFamily="34" charset="0"/>
              </a:rPr>
              <a:t>nd</a:t>
            </a:r>
            <a:r>
              <a:rPr lang="en-US" dirty="0">
                <a:effectLst/>
                <a:latin typeface="+mn-lt"/>
                <a:ea typeface="Calibri" panose="020F0502020204030204" pitchFamily="34" charset="0"/>
              </a:rPr>
              <a:t>).</a:t>
            </a:r>
          </a:p>
        </p:txBody>
      </p:sp>
      <p:sp>
        <p:nvSpPr>
          <p:cNvPr id="4" name="Slide Number Placeholder 3">
            <a:extLst>
              <a:ext uri="{FF2B5EF4-FFF2-40B4-BE49-F238E27FC236}">
                <a16:creationId xmlns:a16="http://schemas.microsoft.com/office/drawing/2014/main" id="{0DE15B00-D0EE-462C-B0A3-07912584189A}"/>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374390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133D-BB45-4034-82CA-1F57EA1C6729}"/>
              </a:ext>
            </a:extLst>
          </p:cNvPr>
          <p:cNvSpPr>
            <a:spLocks noGrp="1"/>
          </p:cNvSpPr>
          <p:nvPr>
            <p:ph type="title"/>
          </p:nvPr>
        </p:nvSpPr>
        <p:spPr/>
        <p:txBody>
          <a:bodyPr/>
          <a:lstStyle/>
          <a:p>
            <a:r>
              <a:rPr lang="en-US" dirty="0"/>
              <a:t>Work in Progress</a:t>
            </a:r>
          </a:p>
        </p:txBody>
      </p:sp>
      <p:sp>
        <p:nvSpPr>
          <p:cNvPr id="3" name="Content Placeholder 2">
            <a:extLst>
              <a:ext uri="{FF2B5EF4-FFF2-40B4-BE49-F238E27FC236}">
                <a16:creationId xmlns:a16="http://schemas.microsoft.com/office/drawing/2014/main" id="{845F03DF-AF5C-42AB-831A-565AD7949263}"/>
              </a:ext>
            </a:extLst>
          </p:cNvPr>
          <p:cNvSpPr>
            <a:spLocks noGrp="1"/>
          </p:cNvSpPr>
          <p:nvPr>
            <p:ph idx="1"/>
          </p:nvPr>
        </p:nvSpPr>
        <p:spPr>
          <a:xfrm>
            <a:off x="287383" y="1365870"/>
            <a:ext cx="11651332" cy="4814797"/>
          </a:xfrm>
        </p:spPr>
        <p:txBody>
          <a:bodyPr/>
          <a:lstStyle/>
          <a:p>
            <a:pPr marL="0" marR="0" lvl="0" indent="0">
              <a:spcAft>
                <a:spcPts val="0"/>
              </a:spcAft>
              <a:buNone/>
              <a:tabLst>
                <a:tab pos="627063" algn="l"/>
              </a:tabLst>
            </a:pPr>
            <a:r>
              <a:rPr lang="en-US" sz="3000" dirty="0">
                <a:effectLst/>
                <a:latin typeface="+mn-lt"/>
                <a:ea typeface="Calibri" panose="020F0502020204030204" pitchFamily="34" charset="0"/>
              </a:rPr>
              <a:t>Review current and desired approaches to strengthening the capture, matching, and use of linked SLDS data</a:t>
            </a:r>
          </a:p>
          <a:p>
            <a:pPr marL="627063" marR="0" lvl="0" indent="-627063">
              <a:spcAft>
                <a:spcPts val="0"/>
              </a:spcAft>
              <a:buFont typeface="+mj-lt"/>
              <a:buAutoNum type="arabicPeriod"/>
              <a:tabLst>
                <a:tab pos="627063" algn="l"/>
              </a:tabLst>
            </a:pPr>
            <a:r>
              <a:rPr lang="en-US" sz="3000" dirty="0">
                <a:effectLst/>
                <a:latin typeface="+mn-lt"/>
                <a:ea typeface="Calibri" panose="020F0502020204030204" pitchFamily="34" charset="0"/>
              </a:rPr>
              <a:t>Examine data reports and </a:t>
            </a:r>
            <a:r>
              <a:rPr lang="en-US" sz="3000" dirty="0">
                <a:latin typeface="+mn-lt"/>
                <a:ea typeface="Calibri" panose="020F0502020204030204" pitchFamily="34" charset="0"/>
              </a:rPr>
              <a:t>dashboards for use by and relevance to</a:t>
            </a:r>
            <a:r>
              <a:rPr lang="en-US" sz="3000" dirty="0">
                <a:effectLst/>
                <a:latin typeface="+mn-lt"/>
                <a:ea typeface="Calibri" panose="020F0502020204030204" pitchFamily="34" charset="0"/>
              </a:rPr>
              <a:t> policy makers and practitioners. </a:t>
            </a:r>
            <a:r>
              <a:rPr lang="en-US" sz="2500" dirty="0">
                <a:effectLst/>
                <a:latin typeface="+mn-lt"/>
                <a:ea typeface="Calibri" panose="020F0502020204030204" pitchFamily="34" charset="0"/>
              </a:rPr>
              <a:t>		</a:t>
            </a:r>
          </a:p>
          <a:p>
            <a:pPr marL="627063" marR="0" lvl="0" indent="-627063">
              <a:spcAft>
                <a:spcPts val="0"/>
              </a:spcAft>
              <a:buFont typeface="+mj-lt"/>
              <a:buAutoNum type="arabicPeriod"/>
              <a:tabLst>
                <a:tab pos="627063" algn="l"/>
              </a:tabLst>
            </a:pPr>
            <a:r>
              <a:rPr lang="en-US" sz="3000" dirty="0">
                <a:effectLst/>
                <a:latin typeface="+mn-lt"/>
                <a:ea typeface="Calibri" panose="020F0502020204030204" pitchFamily="34" charset="0"/>
              </a:rPr>
              <a:t>Identify SLDS-related operational issues and create an approach to address issues institutionally.</a:t>
            </a:r>
          </a:p>
          <a:p>
            <a:pPr marL="627063" marR="0" lvl="0" indent="-627063">
              <a:spcAft>
                <a:spcPts val="0"/>
              </a:spcAft>
              <a:buFont typeface="+mj-lt"/>
              <a:buAutoNum type="arabicPeriod"/>
              <a:tabLst>
                <a:tab pos="627063" algn="l"/>
              </a:tabLst>
            </a:pPr>
            <a:r>
              <a:rPr kumimoji="0" lang="en-US" sz="3000" b="0" u="none" strike="noStrike" kern="1200" cap="none" spc="0" normalizeH="0" baseline="0" noProof="0" dirty="0">
                <a:ln>
                  <a:noFill/>
                </a:ln>
                <a:solidFill>
                  <a:srgbClr val="203B6A">
                    <a:lumMod val="50000"/>
                  </a:srgbClr>
                </a:solidFill>
                <a:effectLst/>
                <a:uLnTx/>
                <a:uFillTx/>
                <a:latin typeface="+mn-lt"/>
                <a:ea typeface="Calibri" panose="020F0502020204030204" pitchFamily="34" charset="0"/>
                <a:cs typeface="Segoe UI" panose="020B0502040204020203" pitchFamily="34" charset="0"/>
              </a:rPr>
              <a:t>Generate actionable items for joint DHE/DESE board meeting in Dec/Jan.</a:t>
            </a:r>
          </a:p>
        </p:txBody>
      </p:sp>
      <p:sp>
        <p:nvSpPr>
          <p:cNvPr id="4" name="Slide Number Placeholder 3">
            <a:extLst>
              <a:ext uri="{FF2B5EF4-FFF2-40B4-BE49-F238E27FC236}">
                <a16:creationId xmlns:a16="http://schemas.microsoft.com/office/drawing/2014/main" id="{8137A77C-3EB6-42A0-B562-4FB03F7836B8}"/>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243636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44E8F04-9755-4B70-A640-127DC5B669BB}"/>
              </a:ext>
            </a:extLst>
          </p:cNvPr>
          <p:cNvSpPr>
            <a:spLocks noGrp="1"/>
          </p:cNvSpPr>
          <p:nvPr>
            <p:ph idx="1"/>
          </p:nvPr>
        </p:nvSpPr>
        <p:spPr>
          <a:xfrm>
            <a:off x="1905000" y="1600201"/>
            <a:ext cx="8382000" cy="588818"/>
          </a:xfrm>
        </p:spPr>
        <p:txBody>
          <a:bodyPr/>
          <a:lstStyle/>
          <a:p>
            <a:r>
              <a:rPr lang="en-US" sz="2000" dirty="0"/>
              <a:t>To be successful, evidence-based policymaking must be attentive to:</a:t>
            </a:r>
          </a:p>
        </p:txBody>
      </p:sp>
      <p:sp>
        <p:nvSpPr>
          <p:cNvPr id="3" name="Text Placeholder 2">
            <a:extLst>
              <a:ext uri="{FF2B5EF4-FFF2-40B4-BE49-F238E27FC236}">
                <a16:creationId xmlns:a16="http://schemas.microsoft.com/office/drawing/2014/main" id="{C6DB8A7F-136A-4D94-8C3C-75F1B70839F3}"/>
              </a:ext>
            </a:extLst>
          </p:cNvPr>
          <p:cNvSpPr>
            <a:spLocks noGrp="1"/>
          </p:cNvSpPr>
          <p:nvPr>
            <p:ph type="body" sz="quarter" idx="13"/>
          </p:nvPr>
        </p:nvSpPr>
        <p:spPr/>
        <p:txBody>
          <a:bodyPr/>
          <a:lstStyle/>
          <a:p>
            <a:r>
              <a:rPr lang="en-US" dirty="0"/>
              <a:t>Update on Evidence-Based Policymaking </a:t>
            </a:r>
          </a:p>
        </p:txBody>
      </p:sp>
      <p:sp>
        <p:nvSpPr>
          <p:cNvPr id="4" name="Title 3">
            <a:extLst>
              <a:ext uri="{FF2B5EF4-FFF2-40B4-BE49-F238E27FC236}">
                <a16:creationId xmlns:a16="http://schemas.microsoft.com/office/drawing/2014/main" id="{5721964A-8742-445F-BCAE-475DD0DFAEA9}"/>
              </a:ext>
            </a:extLst>
          </p:cNvPr>
          <p:cNvSpPr>
            <a:spLocks noGrp="1"/>
          </p:cNvSpPr>
          <p:nvPr>
            <p:ph type="title"/>
          </p:nvPr>
        </p:nvSpPr>
        <p:spPr/>
        <p:txBody>
          <a:bodyPr/>
          <a:lstStyle/>
          <a:p>
            <a:r>
              <a:rPr lang="en-US" dirty="0"/>
              <a:t>Keys to Success</a:t>
            </a:r>
          </a:p>
        </p:txBody>
      </p:sp>
      <p:pic>
        <p:nvPicPr>
          <p:cNvPr id="26" name="Picture 25">
            <a:extLst>
              <a:ext uri="{FF2B5EF4-FFF2-40B4-BE49-F238E27FC236}">
                <a16:creationId xmlns:a16="http://schemas.microsoft.com/office/drawing/2014/main" id="{3A90D5C1-6B5D-4775-B861-96A5275C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096" y="2572679"/>
            <a:ext cx="1911053" cy="1319907"/>
          </a:xfrm>
          <a:prstGeom prst="rect">
            <a:avLst/>
          </a:prstGeom>
        </p:spPr>
      </p:pic>
      <p:pic>
        <p:nvPicPr>
          <p:cNvPr id="28" name="Picture 27">
            <a:extLst>
              <a:ext uri="{FF2B5EF4-FFF2-40B4-BE49-F238E27FC236}">
                <a16:creationId xmlns:a16="http://schemas.microsoft.com/office/drawing/2014/main" id="{FD1EB54A-B9FA-48CE-9D69-DD6E8F87393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096001" y="2572680"/>
            <a:ext cx="1889811" cy="1252285"/>
          </a:xfrm>
          <a:prstGeom prst="rect">
            <a:avLst/>
          </a:prstGeom>
          <a:ln>
            <a:noFill/>
          </a:ln>
        </p:spPr>
      </p:pic>
      <p:pic>
        <p:nvPicPr>
          <p:cNvPr id="30" name="Picture 29">
            <a:extLst>
              <a:ext uri="{FF2B5EF4-FFF2-40B4-BE49-F238E27FC236}">
                <a16:creationId xmlns:a16="http://schemas.microsoft.com/office/drawing/2014/main" id="{2B4C15FC-F4C3-456A-AE2C-961AB29E85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455" y="4424523"/>
            <a:ext cx="1911695" cy="1279796"/>
          </a:xfrm>
          <a:prstGeom prst="rect">
            <a:avLst/>
          </a:prstGeom>
        </p:spPr>
      </p:pic>
      <p:pic>
        <p:nvPicPr>
          <p:cNvPr id="32" name="Picture 31">
            <a:extLst>
              <a:ext uri="{FF2B5EF4-FFF2-40B4-BE49-F238E27FC236}">
                <a16:creationId xmlns:a16="http://schemas.microsoft.com/office/drawing/2014/main" id="{D556CBD7-E1B4-4386-AC3D-BCD017547A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1" y="4409515"/>
            <a:ext cx="1889811" cy="1294805"/>
          </a:xfrm>
          <a:prstGeom prst="rect">
            <a:avLst/>
          </a:prstGeom>
          <a:ln>
            <a:solidFill>
              <a:schemeClr val="bg2">
                <a:lumMod val="75000"/>
              </a:schemeClr>
            </a:solidFill>
          </a:ln>
        </p:spPr>
      </p:pic>
      <p:sp>
        <p:nvSpPr>
          <p:cNvPr id="33" name="TextBox 32">
            <a:extLst>
              <a:ext uri="{FF2B5EF4-FFF2-40B4-BE49-F238E27FC236}">
                <a16:creationId xmlns:a16="http://schemas.microsoft.com/office/drawing/2014/main" id="{9F8039EA-A48A-4FB5-8BCF-D7A4EAD93099}"/>
              </a:ext>
            </a:extLst>
          </p:cNvPr>
          <p:cNvSpPr txBox="1"/>
          <p:nvPr/>
        </p:nvSpPr>
        <p:spPr>
          <a:xfrm>
            <a:off x="4083726" y="2664753"/>
            <a:ext cx="1652754" cy="1015663"/>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Segoe UI Bold"/>
              </a:rPr>
              <a:t>Ensuring Data</a:t>
            </a:r>
            <a:br>
              <a:rPr lang="en-US" sz="2000" dirty="0">
                <a:solidFill>
                  <a:prstClr val="black"/>
                </a:solidFill>
                <a:latin typeface="Segoe UI Bold"/>
              </a:rPr>
            </a:br>
            <a:r>
              <a:rPr lang="en-US" sz="2000" dirty="0">
                <a:solidFill>
                  <a:prstClr val="black"/>
                </a:solidFill>
                <a:latin typeface="Segoe UI Bold"/>
              </a:rPr>
              <a:t>Quality</a:t>
            </a:r>
          </a:p>
        </p:txBody>
      </p:sp>
      <p:sp>
        <p:nvSpPr>
          <p:cNvPr id="34" name="TextBox 33">
            <a:extLst>
              <a:ext uri="{FF2B5EF4-FFF2-40B4-BE49-F238E27FC236}">
                <a16:creationId xmlns:a16="http://schemas.microsoft.com/office/drawing/2014/main" id="{74BC86F0-D27F-49D1-9E2E-498054109CAA}"/>
              </a:ext>
            </a:extLst>
          </p:cNvPr>
          <p:cNvSpPr txBox="1"/>
          <p:nvPr/>
        </p:nvSpPr>
        <p:spPr>
          <a:xfrm>
            <a:off x="4076920" y="4546278"/>
            <a:ext cx="1724215" cy="1015663"/>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Segoe UI Bold"/>
              </a:rPr>
              <a:t>Facilitating Research Partnerships</a:t>
            </a:r>
          </a:p>
        </p:txBody>
      </p:sp>
      <p:sp>
        <p:nvSpPr>
          <p:cNvPr id="35" name="TextBox 34">
            <a:extLst>
              <a:ext uri="{FF2B5EF4-FFF2-40B4-BE49-F238E27FC236}">
                <a16:creationId xmlns:a16="http://schemas.microsoft.com/office/drawing/2014/main" id="{EA739C8C-93B4-4717-B524-732BD144D4D6}"/>
              </a:ext>
            </a:extLst>
          </p:cNvPr>
          <p:cNvSpPr txBox="1"/>
          <p:nvPr/>
        </p:nvSpPr>
        <p:spPr>
          <a:xfrm>
            <a:off x="8073709" y="2664752"/>
            <a:ext cx="2061327" cy="707886"/>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Segoe UI Bold"/>
              </a:rPr>
              <a:t>Merging &amp; Enriching Data</a:t>
            </a:r>
          </a:p>
        </p:txBody>
      </p:sp>
      <p:sp>
        <p:nvSpPr>
          <p:cNvPr id="36" name="TextBox 35">
            <a:extLst>
              <a:ext uri="{FF2B5EF4-FFF2-40B4-BE49-F238E27FC236}">
                <a16:creationId xmlns:a16="http://schemas.microsoft.com/office/drawing/2014/main" id="{78B76945-2D53-4A27-BF0F-0535F95ACF91}"/>
              </a:ext>
            </a:extLst>
          </p:cNvPr>
          <p:cNvSpPr txBox="1"/>
          <p:nvPr/>
        </p:nvSpPr>
        <p:spPr>
          <a:xfrm>
            <a:off x="8073709" y="4546278"/>
            <a:ext cx="2061327" cy="1015663"/>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Segoe UI Bold"/>
              </a:rPr>
              <a:t>Creating &amp; Using Analytic </a:t>
            </a:r>
            <a:br>
              <a:rPr lang="en-US" sz="2000" dirty="0">
                <a:solidFill>
                  <a:prstClr val="black"/>
                </a:solidFill>
                <a:latin typeface="Segoe UI Bold"/>
              </a:rPr>
            </a:br>
            <a:r>
              <a:rPr lang="en-US" sz="2000" dirty="0">
                <a:solidFill>
                  <a:prstClr val="black"/>
                </a:solidFill>
                <a:latin typeface="Segoe UI Bold"/>
              </a:rPr>
              <a:t>Tools</a:t>
            </a:r>
          </a:p>
        </p:txBody>
      </p:sp>
    </p:spTree>
    <p:extLst>
      <p:ext uri="{BB962C8B-B14F-4D97-AF65-F5344CB8AC3E}">
        <p14:creationId xmlns:p14="http://schemas.microsoft.com/office/powerpoint/2010/main" val="114275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B8A7F-136A-4D94-8C3C-75F1B70839F3}"/>
              </a:ext>
            </a:extLst>
          </p:cNvPr>
          <p:cNvSpPr>
            <a:spLocks noGrp="1"/>
          </p:cNvSpPr>
          <p:nvPr>
            <p:ph type="body" sz="quarter" idx="13"/>
          </p:nvPr>
        </p:nvSpPr>
        <p:spPr/>
        <p:txBody>
          <a:bodyPr/>
          <a:lstStyle/>
          <a:p>
            <a:r>
              <a:rPr lang="en-US" dirty="0"/>
              <a:t>Update on Evidence-Based Policymaking </a:t>
            </a:r>
          </a:p>
        </p:txBody>
      </p:sp>
      <p:sp>
        <p:nvSpPr>
          <p:cNvPr id="4" name="Title 3">
            <a:extLst>
              <a:ext uri="{FF2B5EF4-FFF2-40B4-BE49-F238E27FC236}">
                <a16:creationId xmlns:a16="http://schemas.microsoft.com/office/drawing/2014/main" id="{5721964A-8742-445F-BCAE-475DD0DFAEA9}"/>
              </a:ext>
            </a:extLst>
          </p:cNvPr>
          <p:cNvSpPr>
            <a:spLocks noGrp="1"/>
          </p:cNvSpPr>
          <p:nvPr>
            <p:ph type="title"/>
          </p:nvPr>
        </p:nvSpPr>
        <p:spPr/>
        <p:txBody>
          <a:bodyPr/>
          <a:lstStyle/>
          <a:p>
            <a:r>
              <a:rPr lang="en-US" dirty="0"/>
              <a:t>Addressing the Impact of </a:t>
            </a:r>
            <a:br>
              <a:rPr lang="en-US" dirty="0"/>
            </a:br>
            <a:r>
              <a:rPr lang="en-US" dirty="0"/>
              <a:t>COVID-19 is an Equity Issue </a:t>
            </a:r>
          </a:p>
        </p:txBody>
      </p:sp>
      <p:pic>
        <p:nvPicPr>
          <p:cNvPr id="13" name="Picture 12">
            <a:extLst>
              <a:ext uri="{FF2B5EF4-FFF2-40B4-BE49-F238E27FC236}">
                <a16:creationId xmlns:a16="http://schemas.microsoft.com/office/drawing/2014/main" id="{516AF113-282B-44BC-A247-DC67DF8D0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091831"/>
            <a:ext cx="8537222" cy="3668964"/>
          </a:xfrm>
          <a:prstGeom prst="rect">
            <a:avLst/>
          </a:prstGeom>
        </p:spPr>
      </p:pic>
      <p:sp>
        <p:nvSpPr>
          <p:cNvPr id="14" name="TextBox 13">
            <a:extLst>
              <a:ext uri="{FF2B5EF4-FFF2-40B4-BE49-F238E27FC236}">
                <a16:creationId xmlns:a16="http://schemas.microsoft.com/office/drawing/2014/main" id="{0441A682-2435-43C5-B2B3-17262F2E5F21}"/>
              </a:ext>
            </a:extLst>
          </p:cNvPr>
          <p:cNvSpPr txBox="1"/>
          <p:nvPr/>
        </p:nvSpPr>
        <p:spPr>
          <a:xfrm>
            <a:off x="1905001" y="5784670"/>
            <a:ext cx="8349641" cy="907941"/>
          </a:xfrm>
          <a:prstGeom prst="rect">
            <a:avLst/>
          </a:prstGeom>
          <a:noFill/>
        </p:spPr>
        <p:txBody>
          <a:bodyPr wrap="square" rtlCol="0">
            <a:spAutoFit/>
          </a:bodyPr>
          <a:lstStyle/>
          <a:p>
            <a:pPr fontAlgn="base">
              <a:spcBef>
                <a:spcPct val="0"/>
              </a:spcBef>
              <a:spcAft>
                <a:spcPts val="600"/>
              </a:spcAft>
            </a:pPr>
            <a:r>
              <a:rPr lang="en-US" sz="1200" dirty="0">
                <a:solidFill>
                  <a:prstClr val="black"/>
                </a:solidFill>
                <a:latin typeface="Segoe UI"/>
              </a:rPr>
              <a:t>Source: DHE tabulations of US Census Bureau, Household Pulse Survey Week 14 (September 2–14, 2020), </a:t>
            </a:r>
            <a:r>
              <a:rPr lang="en-US" sz="1200" dirty="0">
                <a:solidFill>
                  <a:prstClr val="black"/>
                </a:solidFill>
                <a:latin typeface="Segoe UI"/>
                <a:hlinkClick r:id="rId4"/>
              </a:rPr>
              <a:t>Table 6: Impact of Coronavirus Pandemic on Post-Secondary Educational Plans, by Select Characteristics</a:t>
            </a:r>
            <a:r>
              <a:rPr lang="en-US" sz="1200" dirty="0">
                <a:solidFill>
                  <a:prstClr val="black"/>
                </a:solidFill>
                <a:latin typeface="Segoe UI"/>
              </a:rPr>
              <a:t>. </a:t>
            </a:r>
          </a:p>
          <a:p>
            <a:pPr fontAlgn="base">
              <a:spcBef>
                <a:spcPct val="0"/>
              </a:spcBef>
              <a:spcAft>
                <a:spcPts val="600"/>
              </a:spcAft>
            </a:pPr>
            <a:r>
              <a:rPr lang="en-US" sz="1200" dirty="0">
                <a:solidFill>
                  <a:prstClr val="black"/>
                </a:solidFill>
                <a:latin typeface="Segoe UI"/>
              </a:rPr>
              <a:t>Population Surveyed: Total population 18 years and older in households where at least one adult was planning on taking classes this fall from a post high school institution. </a:t>
            </a:r>
            <a:r>
              <a:rPr lang="en-US" sz="1200" dirty="0">
                <a:solidFill>
                  <a:prstClr val="black"/>
                </a:solidFill>
                <a:latin typeface="Segoe UI"/>
                <a:hlinkClick r:id="rId5"/>
              </a:rPr>
              <a:t>More info on sampling &gt;</a:t>
            </a:r>
            <a:endParaRPr lang="en-US" sz="1200" dirty="0">
              <a:solidFill>
                <a:prstClr val="black"/>
              </a:solidFill>
              <a:latin typeface="Segoe UI"/>
            </a:endParaRPr>
          </a:p>
        </p:txBody>
      </p:sp>
    </p:spTree>
    <p:extLst>
      <p:ext uri="{BB962C8B-B14F-4D97-AF65-F5344CB8AC3E}">
        <p14:creationId xmlns:p14="http://schemas.microsoft.com/office/powerpoint/2010/main" val="253123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6D1F-AC09-4F21-BC34-B386791ED7D4}"/>
              </a:ext>
            </a:extLst>
          </p:cNvPr>
          <p:cNvSpPr>
            <a:spLocks noGrp="1"/>
          </p:cNvSpPr>
          <p:nvPr>
            <p:ph type="title"/>
          </p:nvPr>
        </p:nvSpPr>
        <p:spPr/>
        <p:txBody>
          <a:bodyPr/>
          <a:lstStyle/>
          <a:p>
            <a:r>
              <a:rPr lang="en-US" dirty="0"/>
              <a:t>MA Postsecondary Degree Attainment Pipeline</a:t>
            </a:r>
          </a:p>
        </p:txBody>
      </p:sp>
      <p:sp>
        <p:nvSpPr>
          <p:cNvPr id="3" name="Content Placeholder 2">
            <a:extLst>
              <a:ext uri="{FF2B5EF4-FFF2-40B4-BE49-F238E27FC236}">
                <a16:creationId xmlns:a16="http://schemas.microsoft.com/office/drawing/2014/main" id="{33F556A2-D11F-477B-B363-83568B5AB624}"/>
              </a:ext>
            </a:extLst>
          </p:cNvPr>
          <p:cNvSpPr>
            <a:spLocks noGrp="1"/>
          </p:cNvSpPr>
          <p:nvPr>
            <p:ph idx="1"/>
          </p:nvPr>
        </p:nvSpPr>
        <p:spPr>
          <a:xfrm>
            <a:off x="1107807" y="3746060"/>
            <a:ext cx="11022330" cy="2975415"/>
          </a:xfrm>
        </p:spPr>
        <p:txBody>
          <a:bodyPr/>
          <a:lstStyle/>
          <a:p>
            <a:pPr marL="0" indent="0">
              <a:buNone/>
            </a:pPr>
            <a:r>
              <a:rPr lang="en-US" sz="2500" b="1" dirty="0"/>
              <a:t>What are the pathways that Black, Latinx, Indigenous, low-income, and/or first gen students take in traversing from MA public K12 schools to college?  </a:t>
            </a:r>
          </a:p>
          <a:p>
            <a:pPr marL="0" indent="0">
              <a:buNone/>
            </a:pPr>
            <a:r>
              <a:rPr lang="en-US" sz="2500" b="1" dirty="0"/>
              <a:t>How can we rapidly identify the specific impacts of the pandemic on these populations so that we can design countermeasures to better serve the Class of 2021 and perhaps reach back to some members of the Class of 2020 as well?</a:t>
            </a:r>
          </a:p>
        </p:txBody>
      </p:sp>
      <p:sp>
        <p:nvSpPr>
          <p:cNvPr id="4" name="Slide Number Placeholder 3">
            <a:extLst>
              <a:ext uri="{FF2B5EF4-FFF2-40B4-BE49-F238E27FC236}">
                <a16:creationId xmlns:a16="http://schemas.microsoft.com/office/drawing/2014/main" id="{21D58433-95CE-4B38-A9D1-1D68F6CC8C23}"/>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5" name="Arrow: Pentagon 4">
            <a:extLst>
              <a:ext uri="{FF2B5EF4-FFF2-40B4-BE49-F238E27FC236}">
                <a16:creationId xmlns:a16="http://schemas.microsoft.com/office/drawing/2014/main" id="{7E3D99E9-3405-4F52-A87F-66450627B206}"/>
              </a:ext>
            </a:extLst>
          </p:cNvPr>
          <p:cNvSpPr/>
          <p:nvPr/>
        </p:nvSpPr>
        <p:spPr>
          <a:xfrm>
            <a:off x="835054" y="1902030"/>
            <a:ext cx="1793631" cy="16353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hevron 5">
            <a:extLst>
              <a:ext uri="{FF2B5EF4-FFF2-40B4-BE49-F238E27FC236}">
                <a16:creationId xmlns:a16="http://schemas.microsoft.com/office/drawing/2014/main" id="{422CEE37-6CDD-4466-B519-8966A90DA20A}"/>
              </a:ext>
            </a:extLst>
          </p:cNvPr>
          <p:cNvSpPr/>
          <p:nvPr/>
        </p:nvSpPr>
        <p:spPr>
          <a:xfrm>
            <a:off x="2291654" y="1902030"/>
            <a:ext cx="1608818" cy="1635369"/>
          </a:xfrm>
          <a:prstGeom prst="chevron">
            <a:avLst/>
          </a:prstGeom>
          <a:solidFill>
            <a:srgbClr val="2D53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Graphic 7" descr="Magnifying glass">
            <a:extLst>
              <a:ext uri="{FF2B5EF4-FFF2-40B4-BE49-F238E27FC236}">
                <a16:creationId xmlns:a16="http://schemas.microsoft.com/office/drawing/2014/main" id="{C2E6D5CE-495E-4DA8-92DC-563E83E880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407" y="3908702"/>
            <a:ext cx="914400" cy="914400"/>
          </a:xfrm>
          <a:prstGeom prst="rect">
            <a:avLst/>
          </a:prstGeom>
        </p:spPr>
      </p:pic>
      <p:sp>
        <p:nvSpPr>
          <p:cNvPr id="12" name="TextBox 11">
            <a:extLst>
              <a:ext uri="{FF2B5EF4-FFF2-40B4-BE49-F238E27FC236}">
                <a16:creationId xmlns:a16="http://schemas.microsoft.com/office/drawing/2014/main" id="{B1E46981-127A-460C-AB2D-E77623FDDA9B}"/>
              </a:ext>
            </a:extLst>
          </p:cNvPr>
          <p:cNvSpPr txBox="1"/>
          <p:nvPr/>
        </p:nvSpPr>
        <p:spPr>
          <a:xfrm>
            <a:off x="738807" y="1065217"/>
            <a:ext cx="1608818" cy="830997"/>
          </a:xfrm>
          <a:prstGeom prst="rect">
            <a:avLst/>
          </a:prstGeom>
          <a:noFill/>
        </p:spPr>
        <p:txBody>
          <a:bodyPr wrap="square" rtlCol="0">
            <a:spAutoFit/>
          </a:bodyPr>
          <a:lstStyle/>
          <a:p>
            <a:r>
              <a:rPr lang="en-US" sz="2400" dirty="0">
                <a:solidFill>
                  <a:schemeClr val="tx1">
                    <a:lumMod val="50000"/>
                  </a:schemeClr>
                </a:solidFill>
              </a:rPr>
              <a:t>Attain HS Degree</a:t>
            </a:r>
          </a:p>
        </p:txBody>
      </p:sp>
      <p:sp>
        <p:nvSpPr>
          <p:cNvPr id="14" name="TextBox 13">
            <a:extLst>
              <a:ext uri="{FF2B5EF4-FFF2-40B4-BE49-F238E27FC236}">
                <a16:creationId xmlns:a16="http://schemas.microsoft.com/office/drawing/2014/main" id="{4BC685D0-1B61-4FD5-BF16-C67ADAB1D1B0}"/>
              </a:ext>
            </a:extLst>
          </p:cNvPr>
          <p:cNvSpPr txBox="1"/>
          <p:nvPr/>
        </p:nvSpPr>
        <p:spPr>
          <a:xfrm>
            <a:off x="2190867" y="1449157"/>
            <a:ext cx="1793629" cy="461665"/>
          </a:xfrm>
          <a:prstGeom prst="rect">
            <a:avLst/>
          </a:prstGeom>
          <a:noFill/>
        </p:spPr>
        <p:txBody>
          <a:bodyPr wrap="square" rtlCol="0">
            <a:spAutoFit/>
          </a:bodyPr>
          <a:lstStyle/>
          <a:p>
            <a:r>
              <a:rPr lang="en-US" sz="2400" dirty="0">
                <a:solidFill>
                  <a:schemeClr val="tx1">
                    <a:lumMod val="50000"/>
                  </a:schemeClr>
                </a:solidFill>
              </a:rPr>
              <a:t>FAFSA</a:t>
            </a:r>
          </a:p>
        </p:txBody>
      </p:sp>
      <p:sp>
        <p:nvSpPr>
          <p:cNvPr id="15" name="TextBox 14">
            <a:extLst>
              <a:ext uri="{FF2B5EF4-FFF2-40B4-BE49-F238E27FC236}">
                <a16:creationId xmlns:a16="http://schemas.microsoft.com/office/drawing/2014/main" id="{65718FBA-A027-48F1-9467-51CA3BFFF78C}"/>
              </a:ext>
            </a:extLst>
          </p:cNvPr>
          <p:cNvSpPr txBox="1"/>
          <p:nvPr/>
        </p:nvSpPr>
        <p:spPr>
          <a:xfrm>
            <a:off x="3329250" y="1456609"/>
            <a:ext cx="1793629" cy="461665"/>
          </a:xfrm>
          <a:prstGeom prst="rect">
            <a:avLst/>
          </a:prstGeom>
          <a:noFill/>
        </p:spPr>
        <p:txBody>
          <a:bodyPr wrap="square" rtlCol="0">
            <a:spAutoFit/>
          </a:bodyPr>
          <a:lstStyle/>
          <a:p>
            <a:r>
              <a:rPr lang="en-US" sz="2400" dirty="0">
                <a:solidFill>
                  <a:schemeClr val="tx1">
                    <a:lumMod val="50000"/>
                  </a:schemeClr>
                </a:solidFill>
              </a:rPr>
              <a:t>Apply</a:t>
            </a:r>
          </a:p>
        </p:txBody>
      </p:sp>
      <p:sp>
        <p:nvSpPr>
          <p:cNvPr id="16" name="TextBox 15">
            <a:extLst>
              <a:ext uri="{FF2B5EF4-FFF2-40B4-BE49-F238E27FC236}">
                <a16:creationId xmlns:a16="http://schemas.microsoft.com/office/drawing/2014/main" id="{DC792CCE-C080-4C5F-B6A3-9B3F9B5EB46F}"/>
              </a:ext>
            </a:extLst>
          </p:cNvPr>
          <p:cNvSpPr txBox="1"/>
          <p:nvPr/>
        </p:nvSpPr>
        <p:spPr>
          <a:xfrm>
            <a:off x="4683972" y="1450209"/>
            <a:ext cx="1793629" cy="461665"/>
          </a:xfrm>
          <a:prstGeom prst="rect">
            <a:avLst/>
          </a:prstGeom>
          <a:noFill/>
        </p:spPr>
        <p:txBody>
          <a:bodyPr wrap="square" rtlCol="0">
            <a:spAutoFit/>
          </a:bodyPr>
          <a:lstStyle/>
          <a:p>
            <a:r>
              <a:rPr lang="en-US" sz="2400" dirty="0">
                <a:solidFill>
                  <a:schemeClr val="tx1">
                    <a:lumMod val="50000"/>
                  </a:schemeClr>
                </a:solidFill>
              </a:rPr>
              <a:t>Accept</a:t>
            </a:r>
          </a:p>
        </p:txBody>
      </p:sp>
      <p:sp>
        <p:nvSpPr>
          <p:cNvPr id="17" name="TextBox 16">
            <a:extLst>
              <a:ext uri="{FF2B5EF4-FFF2-40B4-BE49-F238E27FC236}">
                <a16:creationId xmlns:a16="http://schemas.microsoft.com/office/drawing/2014/main" id="{F47C4557-1661-4FD9-B33A-0F07F7B07729}"/>
              </a:ext>
            </a:extLst>
          </p:cNvPr>
          <p:cNvSpPr txBox="1"/>
          <p:nvPr/>
        </p:nvSpPr>
        <p:spPr>
          <a:xfrm>
            <a:off x="5947747" y="1449157"/>
            <a:ext cx="1337040" cy="461665"/>
          </a:xfrm>
          <a:prstGeom prst="rect">
            <a:avLst/>
          </a:prstGeom>
          <a:noFill/>
        </p:spPr>
        <p:txBody>
          <a:bodyPr wrap="square" rtlCol="0">
            <a:spAutoFit/>
          </a:bodyPr>
          <a:lstStyle/>
          <a:p>
            <a:r>
              <a:rPr lang="en-US" sz="2400" dirty="0">
                <a:solidFill>
                  <a:schemeClr val="tx1">
                    <a:lumMod val="50000"/>
                  </a:schemeClr>
                </a:solidFill>
              </a:rPr>
              <a:t>Enroll</a:t>
            </a:r>
          </a:p>
        </p:txBody>
      </p:sp>
      <p:sp>
        <p:nvSpPr>
          <p:cNvPr id="19" name="TextBox 18">
            <a:extLst>
              <a:ext uri="{FF2B5EF4-FFF2-40B4-BE49-F238E27FC236}">
                <a16:creationId xmlns:a16="http://schemas.microsoft.com/office/drawing/2014/main" id="{015A6446-162D-4FD8-8393-1DDC788DBC85}"/>
              </a:ext>
            </a:extLst>
          </p:cNvPr>
          <p:cNvSpPr txBox="1"/>
          <p:nvPr/>
        </p:nvSpPr>
        <p:spPr>
          <a:xfrm>
            <a:off x="7177077" y="1444153"/>
            <a:ext cx="1793629" cy="461665"/>
          </a:xfrm>
          <a:prstGeom prst="rect">
            <a:avLst/>
          </a:prstGeom>
          <a:noFill/>
        </p:spPr>
        <p:txBody>
          <a:bodyPr wrap="square" rtlCol="0">
            <a:spAutoFit/>
          </a:bodyPr>
          <a:lstStyle/>
          <a:p>
            <a:r>
              <a:rPr lang="en-US" sz="2400" dirty="0">
                <a:solidFill>
                  <a:schemeClr val="tx1">
                    <a:lumMod val="50000"/>
                  </a:schemeClr>
                </a:solidFill>
              </a:rPr>
              <a:t>Attend</a:t>
            </a:r>
          </a:p>
        </p:txBody>
      </p:sp>
      <p:sp>
        <p:nvSpPr>
          <p:cNvPr id="21" name="TextBox 20">
            <a:extLst>
              <a:ext uri="{FF2B5EF4-FFF2-40B4-BE49-F238E27FC236}">
                <a16:creationId xmlns:a16="http://schemas.microsoft.com/office/drawing/2014/main" id="{7D41C4F3-672F-4DEC-895E-B0852C7D22C4}"/>
              </a:ext>
            </a:extLst>
          </p:cNvPr>
          <p:cNvSpPr txBox="1"/>
          <p:nvPr/>
        </p:nvSpPr>
        <p:spPr>
          <a:xfrm>
            <a:off x="8551612" y="1446672"/>
            <a:ext cx="1428686" cy="461665"/>
          </a:xfrm>
          <a:prstGeom prst="rect">
            <a:avLst/>
          </a:prstGeom>
          <a:noFill/>
        </p:spPr>
        <p:txBody>
          <a:bodyPr wrap="square" rtlCol="0">
            <a:spAutoFit/>
          </a:bodyPr>
          <a:lstStyle/>
          <a:p>
            <a:r>
              <a:rPr lang="en-US" sz="2400" dirty="0">
                <a:solidFill>
                  <a:schemeClr val="tx1">
                    <a:lumMod val="50000"/>
                  </a:schemeClr>
                </a:solidFill>
              </a:rPr>
              <a:t>Persist</a:t>
            </a:r>
          </a:p>
        </p:txBody>
      </p:sp>
      <p:sp>
        <p:nvSpPr>
          <p:cNvPr id="24" name="TextBox 23">
            <a:extLst>
              <a:ext uri="{FF2B5EF4-FFF2-40B4-BE49-F238E27FC236}">
                <a16:creationId xmlns:a16="http://schemas.microsoft.com/office/drawing/2014/main" id="{1D0FA3DE-F3A6-48BD-8999-F088E483E449}"/>
              </a:ext>
            </a:extLst>
          </p:cNvPr>
          <p:cNvSpPr txBox="1"/>
          <p:nvPr/>
        </p:nvSpPr>
        <p:spPr>
          <a:xfrm>
            <a:off x="9901173" y="1081012"/>
            <a:ext cx="1560459" cy="830997"/>
          </a:xfrm>
          <a:prstGeom prst="rect">
            <a:avLst/>
          </a:prstGeom>
          <a:noFill/>
        </p:spPr>
        <p:txBody>
          <a:bodyPr wrap="square" rtlCol="0">
            <a:spAutoFit/>
          </a:bodyPr>
          <a:lstStyle/>
          <a:p>
            <a:r>
              <a:rPr lang="en-US" sz="2400" dirty="0">
                <a:solidFill>
                  <a:schemeClr val="tx1">
                    <a:lumMod val="50000"/>
                  </a:schemeClr>
                </a:solidFill>
              </a:rPr>
              <a:t>Attain Degree</a:t>
            </a:r>
          </a:p>
        </p:txBody>
      </p:sp>
      <p:pic>
        <p:nvPicPr>
          <p:cNvPr id="25" name="Graphic 24" descr="Magnifying glass">
            <a:extLst>
              <a:ext uri="{FF2B5EF4-FFF2-40B4-BE49-F238E27FC236}">
                <a16:creationId xmlns:a16="http://schemas.microsoft.com/office/drawing/2014/main" id="{809A3B41-FB89-4B91-9412-2C33ABFFC5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407" y="5233767"/>
            <a:ext cx="914400" cy="914400"/>
          </a:xfrm>
          <a:prstGeom prst="rect">
            <a:avLst/>
          </a:prstGeom>
        </p:spPr>
      </p:pic>
      <p:sp>
        <p:nvSpPr>
          <p:cNvPr id="26" name="Arrow: Chevron 25">
            <a:extLst>
              <a:ext uri="{FF2B5EF4-FFF2-40B4-BE49-F238E27FC236}">
                <a16:creationId xmlns:a16="http://schemas.microsoft.com/office/drawing/2014/main" id="{56C3DD00-383B-498A-9424-0DF15F656216}"/>
              </a:ext>
            </a:extLst>
          </p:cNvPr>
          <p:cNvSpPr/>
          <p:nvPr/>
        </p:nvSpPr>
        <p:spPr>
          <a:xfrm>
            <a:off x="3548789" y="1926067"/>
            <a:ext cx="1608818" cy="1635369"/>
          </a:xfrm>
          <a:prstGeom prst="chevron">
            <a:avLst/>
          </a:prstGeom>
          <a:solidFill>
            <a:srgbClr val="3561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EAE7D1EF-B72B-449B-BC80-047E5E7CD424}"/>
              </a:ext>
            </a:extLst>
          </p:cNvPr>
          <p:cNvSpPr/>
          <p:nvPr/>
        </p:nvSpPr>
        <p:spPr>
          <a:xfrm>
            <a:off x="4791397" y="1922204"/>
            <a:ext cx="1608818" cy="1635369"/>
          </a:xfrm>
          <a:prstGeom prst="chevron">
            <a:avLst/>
          </a:prstGeom>
          <a:solidFill>
            <a:srgbClr val="4E7A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E456B22D-1FAA-4EA5-882D-67D08D2D2058}"/>
              </a:ext>
            </a:extLst>
          </p:cNvPr>
          <p:cNvSpPr/>
          <p:nvPr/>
        </p:nvSpPr>
        <p:spPr>
          <a:xfrm>
            <a:off x="6068733" y="1948500"/>
            <a:ext cx="1608818" cy="1635369"/>
          </a:xfrm>
          <a:prstGeom prst="chevron">
            <a:avLst/>
          </a:prstGeom>
          <a:solidFill>
            <a:srgbClr val="6B9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C0F20B28-A7ED-4F6A-B7D7-FAFBA7660DC8}"/>
              </a:ext>
            </a:extLst>
          </p:cNvPr>
          <p:cNvSpPr/>
          <p:nvPr/>
        </p:nvSpPr>
        <p:spPr>
          <a:xfrm>
            <a:off x="7382980" y="1943751"/>
            <a:ext cx="1608818" cy="1635369"/>
          </a:xfrm>
          <a:prstGeom prst="chevron">
            <a:avLst/>
          </a:prstGeom>
          <a:solidFill>
            <a:srgbClr val="8BA8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FC86147C-4A98-4812-A800-F3008D8928A7}"/>
              </a:ext>
            </a:extLst>
          </p:cNvPr>
          <p:cNvSpPr/>
          <p:nvPr/>
        </p:nvSpPr>
        <p:spPr>
          <a:xfrm>
            <a:off x="8697227" y="1940503"/>
            <a:ext cx="1608818" cy="1635369"/>
          </a:xfrm>
          <a:prstGeom prst="chevron">
            <a:avLst/>
          </a:prstGeom>
          <a:solidFill>
            <a:srgbClr val="B5C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a16="http://schemas.microsoft.com/office/drawing/2014/main" id="{4157CF45-287D-4721-ADBD-E37AB232BEB7}"/>
              </a:ext>
            </a:extLst>
          </p:cNvPr>
          <p:cNvSpPr/>
          <p:nvPr/>
        </p:nvSpPr>
        <p:spPr>
          <a:xfrm>
            <a:off x="9963792" y="1937255"/>
            <a:ext cx="1608818" cy="1635369"/>
          </a:xfrm>
          <a:prstGeom prst="chevron">
            <a:avLst/>
          </a:prstGeom>
          <a:solidFill>
            <a:srgbClr val="D8E2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9572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33DE-D20A-4DF8-A2AA-42D5EAD2EA17}"/>
              </a:ext>
            </a:extLst>
          </p:cNvPr>
          <p:cNvSpPr>
            <a:spLocks noGrp="1"/>
          </p:cNvSpPr>
          <p:nvPr>
            <p:ph type="title"/>
          </p:nvPr>
        </p:nvSpPr>
        <p:spPr/>
        <p:txBody>
          <a:bodyPr/>
          <a:lstStyle/>
          <a:p>
            <a:r>
              <a:rPr lang="en-US" dirty="0"/>
              <a:t>SLDS Preliminary Findings: Pipeline Loss</a:t>
            </a:r>
          </a:p>
        </p:txBody>
      </p:sp>
      <p:sp>
        <p:nvSpPr>
          <p:cNvPr id="3" name="Content Placeholder 2">
            <a:extLst>
              <a:ext uri="{FF2B5EF4-FFF2-40B4-BE49-F238E27FC236}">
                <a16:creationId xmlns:a16="http://schemas.microsoft.com/office/drawing/2014/main" id="{F39808D4-6D2F-401F-90C3-AA93ED6EF0DC}"/>
              </a:ext>
            </a:extLst>
          </p:cNvPr>
          <p:cNvSpPr>
            <a:spLocks noGrp="1"/>
          </p:cNvSpPr>
          <p:nvPr>
            <p:ph idx="1"/>
          </p:nvPr>
        </p:nvSpPr>
        <p:spPr>
          <a:xfrm>
            <a:off x="294468" y="1230403"/>
            <a:ext cx="11644247" cy="5049746"/>
          </a:xfrm>
        </p:spPr>
        <p:txBody>
          <a:bodyPr/>
          <a:lstStyle/>
          <a:p>
            <a:r>
              <a:rPr lang="en-US" dirty="0"/>
              <a:t>7,955 economically disadvantaged (low-income) Black, Latino, or Indigenous high school graduates in the state in 2019.</a:t>
            </a:r>
          </a:p>
          <a:p>
            <a:r>
              <a:rPr lang="en-US" dirty="0"/>
              <a:t>Fifty high schools with the largest number of low-income Black, Latino, or Indigenous graduates each graduated at least 48 students.</a:t>
            </a:r>
          </a:p>
          <a:p>
            <a:pPr lvl="1"/>
            <a:r>
              <a:rPr lang="en-US" dirty="0"/>
              <a:t>These schools accounted for 62% (4,922) of all low-income graduates of color.</a:t>
            </a:r>
          </a:p>
          <a:p>
            <a:r>
              <a:rPr lang="en-US" dirty="0"/>
              <a:t>Substantial concentration of students in several institutions of higher education. </a:t>
            </a:r>
          </a:p>
          <a:p>
            <a:endParaRPr lang="en-US" dirty="0"/>
          </a:p>
        </p:txBody>
      </p:sp>
      <p:sp>
        <p:nvSpPr>
          <p:cNvPr id="4" name="Slide Number Placeholder 3">
            <a:extLst>
              <a:ext uri="{FF2B5EF4-FFF2-40B4-BE49-F238E27FC236}">
                <a16:creationId xmlns:a16="http://schemas.microsoft.com/office/drawing/2014/main" id="{B1E71B4F-DF5F-4756-86D2-4208A689101B}"/>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225706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33DE-D20A-4DF8-A2AA-42D5EAD2EA17}"/>
              </a:ext>
            </a:extLst>
          </p:cNvPr>
          <p:cNvSpPr>
            <a:spLocks noGrp="1"/>
          </p:cNvSpPr>
          <p:nvPr>
            <p:ph type="title"/>
          </p:nvPr>
        </p:nvSpPr>
        <p:spPr/>
        <p:txBody>
          <a:bodyPr/>
          <a:lstStyle/>
          <a:p>
            <a:r>
              <a:rPr lang="en-US" dirty="0"/>
              <a:t>SLDS Preliminary Findings: Pipeline Loss</a:t>
            </a:r>
          </a:p>
        </p:txBody>
      </p:sp>
      <p:sp>
        <p:nvSpPr>
          <p:cNvPr id="3" name="Content Placeholder 2">
            <a:extLst>
              <a:ext uri="{FF2B5EF4-FFF2-40B4-BE49-F238E27FC236}">
                <a16:creationId xmlns:a16="http://schemas.microsoft.com/office/drawing/2014/main" id="{F39808D4-6D2F-401F-90C3-AA93ED6EF0DC}"/>
              </a:ext>
            </a:extLst>
          </p:cNvPr>
          <p:cNvSpPr>
            <a:spLocks noGrp="1"/>
          </p:cNvSpPr>
          <p:nvPr>
            <p:ph idx="1"/>
          </p:nvPr>
        </p:nvSpPr>
        <p:spPr>
          <a:xfrm>
            <a:off x="294468" y="1230403"/>
            <a:ext cx="11644247" cy="5049746"/>
          </a:xfrm>
        </p:spPr>
        <p:txBody>
          <a:bodyPr/>
          <a:lstStyle/>
          <a:p>
            <a:r>
              <a:rPr lang="en-US" sz="3600" dirty="0"/>
              <a:t>For example, Brockton High School graduated 307 low-income students of color in 2019. </a:t>
            </a:r>
          </a:p>
          <a:p>
            <a:pPr lvl="1"/>
            <a:r>
              <a:rPr lang="en-US" sz="3200" dirty="0"/>
              <a:t>52% enrolled in college in the fall, mostly (83%) in MA public institutions. </a:t>
            </a:r>
          </a:p>
          <a:p>
            <a:pPr lvl="1"/>
            <a:r>
              <a:rPr lang="en-US" sz="3200" dirty="0"/>
              <a:t>Of the students who enrolled in MA public institutions, 79% enrolled in 3 schools: </a:t>
            </a:r>
          </a:p>
          <a:p>
            <a:pPr lvl="2"/>
            <a:r>
              <a:rPr lang="en-US" sz="2800" dirty="0"/>
              <a:t>81: Massasoit Community College (73 students), </a:t>
            </a:r>
          </a:p>
          <a:p>
            <a:pPr lvl="2"/>
            <a:r>
              <a:rPr lang="en-US" sz="2800" dirty="0"/>
              <a:t>22: Bridgewater State University (19 students), </a:t>
            </a:r>
          </a:p>
          <a:p>
            <a:pPr lvl="2"/>
            <a:r>
              <a:rPr lang="en-US" sz="2800" dirty="0"/>
              <a:t>23: UMass – Amherst (10 students). </a:t>
            </a:r>
          </a:p>
          <a:p>
            <a:endParaRPr lang="en-US" dirty="0"/>
          </a:p>
        </p:txBody>
      </p:sp>
      <p:sp>
        <p:nvSpPr>
          <p:cNvPr id="4" name="Slide Number Placeholder 3">
            <a:extLst>
              <a:ext uri="{FF2B5EF4-FFF2-40B4-BE49-F238E27FC236}">
                <a16:creationId xmlns:a16="http://schemas.microsoft.com/office/drawing/2014/main" id="{B1E71B4F-DF5F-4756-86D2-4208A689101B}"/>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2544845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NSMoAH94g0ecLrEospLOg"/>
</p:tagLst>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potx" id="{E07B9D51-7A1B-445F-BE90-03D726D2647E}" vid="{A3B9CE9F-B01A-4D15-BC8D-DAC2DD449100}"/>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98749E15F9B4458F426DD1A8ED9547" ma:contentTypeVersion="12" ma:contentTypeDescription="Create a new document." ma:contentTypeScope="" ma:versionID="a784b3ece6d27d36a35064887b175869">
  <xsd:schema xmlns:xsd="http://www.w3.org/2001/XMLSchema" xmlns:xs="http://www.w3.org/2001/XMLSchema" xmlns:p="http://schemas.microsoft.com/office/2006/metadata/properties" xmlns:ns1="http://schemas.microsoft.com/sharepoint/v3" xmlns:ns2="81724087-4734-4c97-a161-42774965159c" xmlns:ns3="d2723c30-6204-4949-b924-d29eb2d07b24" targetNamespace="http://schemas.microsoft.com/office/2006/metadata/properties" ma:root="true" ma:fieldsID="d0986dfe6b575cef8f767cb82cd4e169" ns1:_="" ns2:_="" ns3:_="">
    <xsd:import namespace="http://schemas.microsoft.com/sharepoint/v3"/>
    <xsd:import namespace="81724087-4734-4c97-a161-42774965159c"/>
    <xsd:import namespace="d2723c30-6204-4949-b924-d29eb2d07b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724087-4734-4c97-a161-427749651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23c30-6204-4949-b924-d29eb2d07b2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25D38B-0A9B-4299-8C20-2D112292B2A1}">
  <ds:schemaRefs>
    <ds:schemaRef ds:uri="http://purl.org/dc/elements/1.1/"/>
    <ds:schemaRef ds:uri="http://schemas.microsoft.com/sharepoint/v3"/>
    <ds:schemaRef ds:uri="http://schemas.openxmlformats.org/package/2006/metadata/core-properties"/>
    <ds:schemaRef ds:uri="http://purl.org/dc/terms/"/>
    <ds:schemaRef ds:uri="http://www.w3.org/XML/1998/namespace"/>
    <ds:schemaRef ds:uri="http://schemas.microsoft.com/office/2006/documentManagement/types"/>
    <ds:schemaRef ds:uri="d2723c30-6204-4949-b924-d29eb2d07b24"/>
    <ds:schemaRef ds:uri="http://schemas.microsoft.com/office/2006/metadata/properties"/>
    <ds:schemaRef ds:uri="http://schemas.microsoft.com/office/infopath/2007/PartnerControls"/>
    <ds:schemaRef ds:uri="81724087-4734-4c97-a161-42774965159c"/>
    <ds:schemaRef ds:uri="http://purl.org/dc/dcmitype/"/>
  </ds:schemaRefs>
</ds:datastoreItem>
</file>

<file path=customXml/itemProps2.xml><?xml version="1.0" encoding="utf-8"?>
<ds:datastoreItem xmlns:ds="http://schemas.openxmlformats.org/officeDocument/2006/customXml" ds:itemID="{C585F7B9-C926-42AE-97CE-149EA7016890}">
  <ds:schemaRefs>
    <ds:schemaRef ds:uri="http://schemas.microsoft.com/sharepoint/v3/contenttype/forms"/>
  </ds:schemaRefs>
</ds:datastoreItem>
</file>

<file path=customXml/itemProps3.xml><?xml version="1.0" encoding="utf-8"?>
<ds:datastoreItem xmlns:ds="http://schemas.openxmlformats.org/officeDocument/2006/customXml" ds:itemID="{5217E54F-2F60-4838-8365-3F6806FC0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724087-4734-4c97-a161-42774965159c"/>
    <ds:schemaRef ds:uri="d2723c30-6204-4949-b924-d29eb2d07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TotalTime>
  <Words>735</Words>
  <Application>Microsoft Office PowerPoint</Application>
  <PresentationFormat>Widescreen</PresentationFormat>
  <Paragraphs>85</Paragraphs>
  <Slides>13</Slides>
  <Notes>8</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31" baseType="lpstr">
      <vt:lpstr>等线</vt:lpstr>
      <vt:lpstr>Arial</vt:lpstr>
      <vt:lpstr>Calibri Light</vt:lpstr>
      <vt:lpstr>Corbel</vt:lpstr>
      <vt:lpstr>Courier New</vt:lpstr>
      <vt:lpstr>Franklin Gothic Demi</vt:lpstr>
      <vt:lpstr>Segoe</vt:lpstr>
      <vt:lpstr>Segoe SemiBold</vt:lpstr>
      <vt:lpstr>Segoe UI</vt:lpstr>
      <vt:lpstr>Segoe UI Bold</vt:lpstr>
      <vt:lpstr>Segoe UI Semibold</vt:lpstr>
      <vt:lpstr>Verdana</vt:lpstr>
      <vt:lpstr>Wingdings</vt:lpstr>
      <vt:lpstr>Wingdings 2</vt:lpstr>
      <vt:lpstr>Wingdings 3</vt:lpstr>
      <vt:lpstr>ESE​​</vt:lpstr>
      <vt:lpstr>DHE PowerPoint</vt:lpstr>
      <vt:lpstr>think-cell Slide</vt:lpstr>
      <vt:lpstr>Evidence Based Decision Making in MA Public Education</vt:lpstr>
      <vt:lpstr>Evidence Based Policymaking Effort (BHE/DHE Progress to Date)</vt:lpstr>
      <vt:lpstr>Recent Progress</vt:lpstr>
      <vt:lpstr>Work in Progress</vt:lpstr>
      <vt:lpstr>Keys to Success</vt:lpstr>
      <vt:lpstr>Addressing the Impact of  COVID-19 is an Equity Issue </vt:lpstr>
      <vt:lpstr>MA Postsecondary Degree Attainment Pipeline</vt:lpstr>
      <vt:lpstr>SLDS Preliminary Findings: Pipeline Loss</vt:lpstr>
      <vt:lpstr>SLDS Preliminary Findings: Pipeline Loss</vt:lpstr>
      <vt:lpstr>Stability in Student Enrollment in the Top-4 Enrollment Colleges</vt:lpstr>
      <vt:lpstr>Probability of Enrollment in MA Community College</vt:lpstr>
      <vt:lpstr>Probability of Enrollment in MA Public College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Lifting all boats? Accomplishments and Challenges from 20 Years of Education Reform in Massachusetts</dc:title>
  <dc:creator>Deninger, Matthew (DESE)</dc:creator>
  <cp:lastModifiedBy>Chadha, Suchita (DHE)</cp:lastModifiedBy>
  <cp:revision>65</cp:revision>
  <dcterms:created xsi:type="dcterms:W3CDTF">2020-06-12T20:19:35Z</dcterms:created>
  <dcterms:modified xsi:type="dcterms:W3CDTF">2020-10-16T23:01:49Z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0x0101009498749E15F9B4458F426DD1A8ED9547</vt:lpwstr>
  </property>
</Properties>
</file>